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2"/>
  </p:notesMasterIdLst>
  <p:sldIdLst>
    <p:sldId id="272" r:id="rId2"/>
    <p:sldId id="280" r:id="rId3"/>
    <p:sldId id="281" r:id="rId4"/>
    <p:sldId id="301" r:id="rId5"/>
    <p:sldId id="302" r:id="rId6"/>
    <p:sldId id="304" r:id="rId7"/>
    <p:sldId id="303" r:id="rId8"/>
    <p:sldId id="305" r:id="rId9"/>
    <p:sldId id="282" r:id="rId10"/>
    <p:sldId id="290" r:id="rId11"/>
    <p:sldId id="292" r:id="rId12"/>
    <p:sldId id="295" r:id="rId13"/>
    <p:sldId id="294" r:id="rId14"/>
    <p:sldId id="310" r:id="rId15"/>
    <p:sldId id="283" r:id="rId16"/>
    <p:sldId id="298" r:id="rId17"/>
    <p:sldId id="309" r:id="rId18"/>
    <p:sldId id="277" r:id="rId19"/>
    <p:sldId id="284" r:id="rId20"/>
    <p:sldId id="297" r:id="rId21"/>
    <p:sldId id="299"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00" r:id="rId47"/>
    <p:sldId id="314" r:id="rId48"/>
    <p:sldId id="315" r:id="rId49"/>
    <p:sldId id="316" r:id="rId50"/>
    <p:sldId id="343" r:id="rId51"/>
    <p:sldId id="285" r:id="rId52"/>
    <p:sldId id="289" r:id="rId53"/>
    <p:sldId id="288" r:id="rId54"/>
    <p:sldId id="286" r:id="rId55"/>
    <p:sldId id="317" r:id="rId56"/>
    <p:sldId id="287" r:id="rId57"/>
    <p:sldId id="311" r:id="rId58"/>
    <p:sldId id="318" r:id="rId59"/>
    <p:sldId id="344" r:id="rId60"/>
    <p:sldId id="346" r:id="rId61"/>
    <p:sldId id="347" r:id="rId62"/>
    <p:sldId id="349" r:id="rId63"/>
    <p:sldId id="348" r:id="rId64"/>
    <p:sldId id="351" r:id="rId65"/>
    <p:sldId id="350" r:id="rId66"/>
    <p:sldId id="352" r:id="rId67"/>
    <p:sldId id="353" r:id="rId68"/>
    <p:sldId id="354" r:id="rId69"/>
    <p:sldId id="355" r:id="rId70"/>
    <p:sldId id="313" r:id="rId7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2">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9" autoAdjust="0"/>
    <p:restoredTop sz="94660"/>
  </p:normalViewPr>
  <p:slideViewPr>
    <p:cSldViewPr snapToGrid="0">
      <p:cViewPr>
        <p:scale>
          <a:sx n="100" d="100"/>
          <a:sy n="100" d="100"/>
        </p:scale>
        <p:origin x="390" y="276"/>
      </p:cViewPr>
      <p:guideLst>
        <p:guide orient="horz" pos="2152"/>
        <p:guide pos="3839"/>
      </p:guideLst>
    </p:cSldViewPr>
  </p:slideViewPr>
  <p:notesTextViewPr>
    <p:cViewPr>
      <p:scale>
        <a:sx n="100" d="100"/>
        <a:sy n="100" d="100"/>
      </p:scale>
      <p:origin x="0" y="0"/>
    </p:cViewPr>
  </p:notesTextViewPr>
  <p:notesViewPr>
    <p:cSldViewPr snapToGrid="0">
      <p:cViewPr varScale="1">
        <p:scale>
          <a:sx n="62" d="100"/>
          <a:sy n="62" d="100"/>
        </p:scale>
        <p:origin x="322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346C1284-A22D-4AB0-92D1-39D805DF8CCC}" type="datetime1">
              <a:rPr lang="ko-KR" altLang="en-US"/>
              <a:pPr lvl="0">
                <a:defRPr/>
              </a:pPr>
              <a:t>2023-08-11</a:t>
            </a:fld>
            <a:endParaRPr lang="ko-KR" altLang="en-US"/>
          </a:p>
        </p:txBody>
      </p:sp>
      <p:sp>
        <p:nvSpPr>
          <p:cNvPr id="4" name="슬라이드 이미지 개체 틀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2DAAD614-7E62-40DD-8A0E-0D5E1E736388}"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2DAAD614-7E62-40DD-8A0E-0D5E1E736388}" type="slidenum">
              <a:rPr lang="en-US" altLang="en-US"/>
              <a:pPr lvl="0">
                <a:defRPr/>
              </a:pPr>
              <a:t>14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F0AF01-4DEF-2FD1-68FF-7BB28BDA0A9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C6479BF-7CFF-682E-AF21-BCED294DF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5840FEC-DD1D-79BC-C2C5-6491ED83434A}"/>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FCAE0E40-A496-00D5-E9E9-73E786B36D2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503E39-1A87-4743-2838-E2E30B191B6D}"/>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1303860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374D2B-9E29-D4AC-5A1A-330D4CCA26F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834ED52-E01D-7F40-1CA9-CA5416F8B70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2C5E3D4-1600-B970-3B65-60830A50C253}"/>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83B7CC89-CF7C-DE12-9E54-54572AD24FE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ACDCF39-01EB-75CB-8C20-A30F9191DE30}"/>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264000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FEB6D53-832C-DA58-21CF-C49D4E42959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74ECEAF-6668-0B8A-739A-FE599F1F774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588D97-1BCA-7484-2BE2-083A92567E52}"/>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693FFD7E-5090-EAA4-72E1-C0F71280269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4D382C8-5E0A-7655-BF5D-4C0E1F7DDF3E}"/>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403142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C2D11C-3585-0D48-F756-9B55C17342C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A66075E-4464-62A2-D6D1-9CE6BDF4EC2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9B9C46C-0518-48B7-E8B4-1F3631C78F6C}"/>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3F2760A3-5276-6F77-1674-75F41E9260C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FD4FA94-543F-91ED-F512-451989E7B78B}"/>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106460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138022-2717-2A3E-E438-2DC701199BD8}"/>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1B6D55F-CB0F-7B4C-D3C0-6D68A737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FF51D24-52A4-FA36-856D-A33F9A98667C}"/>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26E99328-67E2-DA67-D6E2-98C8A8A7833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F952341-A83A-4452-F805-F3D33B052388}"/>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240919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F4B3A3-7E1D-8C74-15D8-0DF1FA8EB04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2F1C9B7-C2D9-4343-AE65-89C3AA23E902}"/>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994E241-BEAC-E7EF-C4AC-10340885591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B53B4B8-2C9C-2F0E-991C-41BD4F138D9C}"/>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6" name="바닥글 개체 틀 5">
            <a:extLst>
              <a:ext uri="{FF2B5EF4-FFF2-40B4-BE49-F238E27FC236}">
                <a16:creationId xmlns:a16="http://schemas.microsoft.com/office/drawing/2014/main" id="{F0532C9B-FF4A-EC96-02AA-AFF569476C7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A88226E-18CD-2AEF-AFCC-B35C5AFB666F}"/>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145035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F33631-186B-03A7-A568-2810DCF2EA9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7D9FC77-1B65-99E1-FA9D-4C43A30B0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2E7BBB5-6886-A1B3-D1C4-777EBD57C1F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47BAB2D-12EB-73D6-D50E-31CCAAA8A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A29BCE8D-E48B-EC17-93A7-AB7AFD91C5A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A2C5B6C-04CB-421D-89A0-9E5BF6C0C356}"/>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8" name="바닥글 개체 틀 7">
            <a:extLst>
              <a:ext uri="{FF2B5EF4-FFF2-40B4-BE49-F238E27FC236}">
                <a16:creationId xmlns:a16="http://schemas.microsoft.com/office/drawing/2014/main" id="{BB27373F-DE5B-200B-A01B-AA00B09FD9B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086EE25-29CC-69BD-9E58-037AAF4DB884}"/>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20306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6C9A2-9FE2-07CE-06FD-F0413E1C89A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697ADA5-2AEE-788C-9568-A4F07DC7C10C}"/>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4" name="바닥글 개체 틀 3">
            <a:extLst>
              <a:ext uri="{FF2B5EF4-FFF2-40B4-BE49-F238E27FC236}">
                <a16:creationId xmlns:a16="http://schemas.microsoft.com/office/drawing/2014/main" id="{0CCB4FFF-E58B-EF73-0174-D0135F67FFA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325E928-D7BE-F358-59C5-733CA6066973}"/>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20156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AB634A4-8DDD-64E4-C6C7-623C00B98DBD}"/>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3" name="바닥글 개체 틀 2">
            <a:extLst>
              <a:ext uri="{FF2B5EF4-FFF2-40B4-BE49-F238E27FC236}">
                <a16:creationId xmlns:a16="http://schemas.microsoft.com/office/drawing/2014/main" id="{4AE4C5AD-1427-4D62-B2F0-77B93911B2D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5FDF311-78CC-CDC8-0622-7AD3BEF5EC1F}"/>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75718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8D27A7-BF96-62B7-8A7C-A538699647E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25A734D-52E3-8D57-E929-0ED834EA9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349919B-A514-5502-CC61-2A837E022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F7A1F24-9B9F-987C-769A-5130CFEE5175}"/>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6" name="바닥글 개체 틀 5">
            <a:extLst>
              <a:ext uri="{FF2B5EF4-FFF2-40B4-BE49-F238E27FC236}">
                <a16:creationId xmlns:a16="http://schemas.microsoft.com/office/drawing/2014/main" id="{40563EC1-038E-D610-02BB-4B7DA496C21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C9047A1-E808-1C96-919F-C11747D3AB5C}"/>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2164913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DCDCF5-417D-8FEE-9EC9-0D20825424B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0244CF-2E31-7235-A537-BE11AB914C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D653598-17C4-5CD8-9212-A9BC75455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41AB0EF-BD45-8065-1CAD-DF064B6A9BED}"/>
              </a:ext>
            </a:extLst>
          </p:cNvPr>
          <p:cNvSpPr>
            <a:spLocks noGrp="1"/>
          </p:cNvSpPr>
          <p:nvPr>
            <p:ph type="dt" sz="half" idx="10"/>
          </p:nvPr>
        </p:nvSpPr>
        <p:spPr/>
        <p:txBody>
          <a:bodyPr/>
          <a:lstStyle/>
          <a:p>
            <a:fld id="{4EDD6802-F6EE-4246-A9CD-CD493906A003}" type="datetimeFigureOut">
              <a:rPr lang="ko-KR" altLang="en-US" smtClean="0"/>
              <a:t>2023-08-11</a:t>
            </a:fld>
            <a:endParaRPr lang="ko-KR" altLang="en-US"/>
          </a:p>
        </p:txBody>
      </p:sp>
      <p:sp>
        <p:nvSpPr>
          <p:cNvPr id="6" name="바닥글 개체 틀 5">
            <a:extLst>
              <a:ext uri="{FF2B5EF4-FFF2-40B4-BE49-F238E27FC236}">
                <a16:creationId xmlns:a16="http://schemas.microsoft.com/office/drawing/2014/main" id="{55386C67-9876-08F8-AA2A-25AED01AA81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7AB4A9C-43F1-0AAE-8C41-1D93875DE660}"/>
              </a:ext>
            </a:extLst>
          </p:cNvPr>
          <p:cNvSpPr>
            <a:spLocks noGrp="1"/>
          </p:cNvSpPr>
          <p:nvPr>
            <p:ph type="sldNum" sz="quarter" idx="12"/>
          </p:nvPr>
        </p:nvSpPr>
        <p:spPr/>
        <p:txBody>
          <a:body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311748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C58475F-FFB0-D745-DF9E-5305345D8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5A2CE76-2EBD-67A2-5894-95610947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16C121-5577-355B-A3A7-CE6C18EC4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D6802-F6EE-4246-A9CD-CD493906A003}" type="datetimeFigureOut">
              <a:rPr lang="ko-KR" altLang="en-US" smtClean="0"/>
              <a:t>2023-08-11</a:t>
            </a:fld>
            <a:endParaRPr lang="ko-KR" altLang="en-US"/>
          </a:p>
        </p:txBody>
      </p:sp>
      <p:sp>
        <p:nvSpPr>
          <p:cNvPr id="5" name="바닥글 개체 틀 4">
            <a:extLst>
              <a:ext uri="{FF2B5EF4-FFF2-40B4-BE49-F238E27FC236}">
                <a16:creationId xmlns:a16="http://schemas.microsoft.com/office/drawing/2014/main" id="{06B26573-E8D8-1896-9745-19E1D6BD2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493F07E-50D9-FD05-870C-4EDF4F4DC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982EC-F273-4986-A20B-61E6C2DBE4B0}" type="slidenum">
              <a:rPr lang="ko-KR" altLang="en-US" smtClean="0"/>
              <a:t>‹#›</a:t>
            </a:fld>
            <a:endParaRPr lang="ko-KR" altLang="en-US"/>
          </a:p>
        </p:txBody>
      </p:sp>
    </p:spTree>
    <p:extLst>
      <p:ext uri="{BB962C8B-B14F-4D97-AF65-F5344CB8AC3E}">
        <p14:creationId xmlns:p14="http://schemas.microsoft.com/office/powerpoint/2010/main" val="3974275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3.png"/><Relationship Id="rId4" Type="http://schemas.openxmlformats.org/officeDocument/2006/relationships/image" Target="../media/image3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28.svg"/><Relationship Id="rId7" Type="http://schemas.openxmlformats.org/officeDocument/2006/relationships/image" Target="../media/image38.pn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27.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55.svg"/><Relationship Id="rId5" Type="http://schemas.openxmlformats.org/officeDocument/2006/relationships/image" Target="../media/image32.png"/><Relationship Id="rId1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31.png"/><Relationship Id="rId9" Type="http://schemas.openxmlformats.org/officeDocument/2006/relationships/image" Target="../media/image53.sv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63.svg"/><Relationship Id="rId3" Type="http://schemas.openxmlformats.org/officeDocument/2006/relationships/image" Target="../media/image57.svg"/><Relationship Id="rId7" Type="http://schemas.openxmlformats.org/officeDocument/2006/relationships/image" Target="../media/image32.png"/><Relationship Id="rId12"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35.svg"/><Relationship Id="rId15" Type="http://schemas.openxmlformats.org/officeDocument/2006/relationships/image" Target="../media/image61.svg"/><Relationship Id="rId10" Type="http://schemas.openxmlformats.org/officeDocument/2006/relationships/image" Target="../media/image27.png"/><Relationship Id="rId4" Type="http://schemas.openxmlformats.org/officeDocument/2006/relationships/image" Target="../media/image34.png"/><Relationship Id="rId9" Type="http://schemas.openxmlformats.org/officeDocument/2006/relationships/image" Target="../media/image38.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png"/><Relationship Id="rId7"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png"/><Relationship Id="rId7" Type="http://schemas.openxmlformats.org/officeDocument/2006/relationships/image" Target="../media/image7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png"/><Relationship Id="rId7" Type="http://schemas.openxmlformats.org/officeDocument/2006/relationships/image" Target="../media/image8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png"/><Relationship Id="rId7"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png"/><Relationship Id="rId7" Type="http://schemas.openxmlformats.org/officeDocument/2006/relationships/image" Target="../media/image8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file:///C:\Users\tjoeun\Downloads\Screen_Recording_20230510_163725_Zoom%20(1).mp4" TargetMode="External"/><Relationship Id="rId1" Type="http://schemas.microsoft.com/office/2007/relationships/media" Target="file:///C:\Users\tjoeun\Downloads\Screen_Recording_20230510_163725_Zoom%20(1).mp4" TargetMode="Externa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8.svg"/><Relationship Id="rId7" Type="http://schemas.openxmlformats.org/officeDocument/2006/relationships/image" Target="../media/image9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5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192.168.0.46:8090/" TargetMode="External"/><Relationship Id="rId4" Type="http://schemas.openxmlformats.org/officeDocument/2006/relationships/image" Target="../media/image3.png"/><Relationship Id="rId9"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3.png"/><Relationship Id="rId4" Type="http://schemas.openxmlformats.org/officeDocument/2006/relationships/image" Target="../media/image31.png"/><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png"/><Relationship Id="rId7" Type="http://schemas.openxmlformats.org/officeDocument/2006/relationships/image" Target="../media/image10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png"/><Relationship Id="rId7" Type="http://schemas.openxmlformats.org/officeDocument/2006/relationships/image" Target="../media/image10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png"/><Relationship Id="rId7" Type="http://schemas.openxmlformats.org/officeDocument/2006/relationships/image" Target="../media/image1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119.png"/><Relationship Id="rId5" Type="http://schemas.openxmlformats.org/officeDocument/2006/relationships/image" Target="../media/image32.png"/><Relationship Id="rId10" Type="http://schemas.openxmlformats.org/officeDocument/2006/relationships/image" Target="../media/image5.png"/><Relationship Id="rId4" Type="http://schemas.openxmlformats.org/officeDocument/2006/relationships/image" Target="../media/image3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9" name="그림 18"/>
          <p:cNvPicPr>
            <a:picLocks noChangeAspect="1"/>
          </p:cNvPicPr>
          <p:nvPr/>
        </p:nvPicPr>
        <p:blipFill rotWithShape="1">
          <a:blip r:embed="rId2"/>
          <a:stretch>
            <a:fillRect/>
          </a:stretch>
        </p:blipFill>
        <p:spPr>
          <a:xfrm>
            <a:off x="0" y="21298"/>
            <a:ext cx="12192000" cy="6815404"/>
          </a:xfrm>
          <a:prstGeom prst="rect">
            <a:avLst/>
          </a:prstGeom>
        </p:spPr>
      </p:pic>
      <p:pic>
        <p:nvPicPr>
          <p:cNvPr id="15" name="그림 14"/>
          <p:cNvPicPr>
            <a:picLocks noChangeAspect="1"/>
          </p:cNvPicPr>
          <p:nvPr/>
        </p:nvPicPr>
        <p:blipFill rotWithShape="1">
          <a:blip r:embed="rId3"/>
          <a:srcRect l="55600" t="1240" r="24400" b="89960"/>
          <a:stretch>
            <a:fillRect/>
          </a:stretch>
        </p:blipFill>
        <p:spPr>
          <a:xfrm>
            <a:off x="6440397" y="0"/>
            <a:ext cx="3438100" cy="846168"/>
          </a:xfrm>
          <a:prstGeom prst="rect">
            <a:avLst/>
          </a:prstGeom>
        </p:spPr>
      </p:pic>
      <p:sp>
        <p:nvSpPr>
          <p:cNvPr id="9" name="사각형: 둥근 모서리 8"/>
          <p:cNvSpPr/>
          <p:nvPr/>
        </p:nvSpPr>
        <p:spPr>
          <a:xfrm>
            <a:off x="1353343" y="705842"/>
            <a:ext cx="10140155" cy="5496718"/>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CC6600"/>
              </a:solidFill>
            </a:endParaRPr>
          </a:p>
        </p:txBody>
      </p:sp>
      <p:pic>
        <p:nvPicPr>
          <p:cNvPr id="17" name="그림 16"/>
          <p:cNvPicPr>
            <a:picLocks noChangeAspect="1"/>
          </p:cNvPicPr>
          <p:nvPr/>
        </p:nvPicPr>
        <p:blipFill rotWithShape="1">
          <a:blip r:embed="rId4"/>
          <a:srcRect l="7180" t="21820" r="84250" b="18200"/>
          <a:stretch>
            <a:fillRect/>
          </a:stretch>
        </p:blipFill>
        <p:spPr>
          <a:xfrm>
            <a:off x="875189" y="1508760"/>
            <a:ext cx="1045052" cy="4087368"/>
          </a:xfrm>
          <a:prstGeom prst="rect">
            <a:avLst/>
          </a:prstGeom>
        </p:spPr>
      </p:pic>
      <p:pic>
        <p:nvPicPr>
          <p:cNvPr id="3" name="그림 2"/>
          <p:cNvPicPr>
            <a:picLocks noChangeAspect="1"/>
          </p:cNvPicPr>
          <p:nvPr/>
        </p:nvPicPr>
        <p:blipFill rotWithShape="1">
          <a:blip r:embed="rId5"/>
          <a:stretch>
            <a:fillRect/>
          </a:stretch>
        </p:blipFill>
        <p:spPr>
          <a:xfrm>
            <a:off x="0" y="0"/>
            <a:ext cx="4825397" cy="2895238"/>
          </a:xfrm>
          <a:prstGeom prst="rect">
            <a:avLst/>
          </a:prstGeom>
        </p:spPr>
      </p:pic>
      <p:pic>
        <p:nvPicPr>
          <p:cNvPr id="21" name="그림 20"/>
          <p:cNvPicPr>
            <a:picLocks noChangeAspect="1"/>
          </p:cNvPicPr>
          <p:nvPr/>
        </p:nvPicPr>
        <p:blipFill rotWithShape="1">
          <a:blip r:embed="rId6"/>
          <a:srcRect l="78180" b="70480"/>
          <a:stretch>
            <a:fillRect/>
          </a:stretch>
        </p:blipFill>
        <p:spPr>
          <a:xfrm>
            <a:off x="9531095" y="0"/>
            <a:ext cx="2689075" cy="2032986"/>
          </a:xfrm>
          <a:prstGeom prst="rect">
            <a:avLst/>
          </a:prstGeom>
        </p:spPr>
      </p:pic>
      <p:sp>
        <p:nvSpPr>
          <p:cNvPr id="22" name="사각형: 둥근 모서리 21"/>
          <p:cNvSpPr/>
          <p:nvPr/>
        </p:nvSpPr>
        <p:spPr>
          <a:xfrm>
            <a:off x="2352583" y="3607555"/>
            <a:ext cx="2807892" cy="67470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 name="TextBox 1"/>
          <p:cNvSpPr txBox="1"/>
          <p:nvPr/>
        </p:nvSpPr>
        <p:spPr>
          <a:xfrm>
            <a:off x="2301477" y="1209845"/>
            <a:ext cx="6112274" cy="2278937"/>
          </a:xfrm>
          <a:prstGeom prst="rect">
            <a:avLst/>
          </a:prstGeom>
          <a:noFill/>
        </p:spPr>
        <p:txBody>
          <a:bodyPr wrap="square">
            <a:spAutoFit/>
          </a:bodyPr>
          <a:lstStyle/>
          <a:p>
            <a:pPr lvl="0">
              <a:defRPr/>
            </a:pPr>
            <a:r>
              <a:rPr lang="en-US" altLang="ko-KR" sz="7200" b="1">
                <a:solidFill>
                  <a:srgbClr val="ECE6E0"/>
                </a:solidFill>
                <a:latin typeface="KCC-간판체"/>
                <a:ea typeface="KCC-간판체"/>
              </a:rPr>
              <a:t>CAFE.C</a:t>
            </a:r>
          </a:p>
          <a:p>
            <a:pPr lvl="0">
              <a:defRPr/>
            </a:pPr>
            <a:r>
              <a:rPr lang="en-US" altLang="ko-KR" sz="7200" b="1">
                <a:solidFill>
                  <a:srgbClr val="ECE6E0"/>
                </a:solidFill>
                <a:latin typeface="KCC-간판체"/>
                <a:ea typeface="KCC-간판체"/>
              </a:rPr>
              <a:t>PROJECT</a:t>
            </a:r>
            <a:r>
              <a:rPr lang="ko-KR" altLang="en-US" sz="7200" b="1">
                <a:solidFill>
                  <a:srgbClr val="ECE6E0"/>
                </a:solidFill>
                <a:latin typeface="KCC-간판체"/>
                <a:ea typeface="KCC-간판체"/>
              </a:rPr>
              <a:t> </a:t>
            </a:r>
            <a:endParaRPr lang="en-US" altLang="ko-KR" sz="7200" b="1">
              <a:solidFill>
                <a:srgbClr val="ECE6E0"/>
              </a:solidFill>
              <a:latin typeface="KCC-간판체"/>
              <a:ea typeface="KCC-간판체"/>
            </a:endParaRPr>
          </a:p>
        </p:txBody>
      </p:sp>
      <p:sp>
        <p:nvSpPr>
          <p:cNvPr id="4" name="TextBox 3"/>
          <p:cNvSpPr txBox="1"/>
          <p:nvPr/>
        </p:nvSpPr>
        <p:spPr>
          <a:xfrm>
            <a:off x="2523744" y="4303556"/>
            <a:ext cx="7460697" cy="584775"/>
          </a:xfrm>
          <a:prstGeom prst="rect">
            <a:avLst/>
          </a:prstGeom>
          <a:noFill/>
        </p:spPr>
        <p:txBody>
          <a:bodyPr wrap="none">
            <a:spAutoFit/>
          </a:bodyPr>
          <a:lstStyle/>
          <a:p>
            <a:pPr lvl="0">
              <a:defRPr/>
            </a:pPr>
            <a:r>
              <a:rPr lang="en-US" altLang="ko-KR" sz="3200" dirty="0">
                <a:solidFill>
                  <a:schemeClr val="bg2"/>
                </a:solidFill>
                <a:latin typeface="KCC-간판체"/>
                <a:ea typeface="KCC-간판체"/>
              </a:rPr>
              <a:t>Created by </a:t>
            </a:r>
            <a:r>
              <a:rPr lang="ko-KR" altLang="en-US" sz="3200" dirty="0" err="1">
                <a:solidFill>
                  <a:schemeClr val="bg2"/>
                </a:solidFill>
                <a:latin typeface="KCC-간판체"/>
                <a:ea typeface="KCC-간판체"/>
              </a:rPr>
              <a:t>유재은</a:t>
            </a:r>
            <a:r>
              <a:rPr lang="en-US" altLang="ko-KR" sz="3200" dirty="0">
                <a:solidFill>
                  <a:schemeClr val="bg2"/>
                </a:solidFill>
                <a:latin typeface="KCC-간판체"/>
                <a:ea typeface="KCC-간판체"/>
              </a:rPr>
              <a:t>,</a:t>
            </a:r>
            <a:r>
              <a:rPr lang="ko-KR" altLang="en-US" sz="3200" dirty="0">
                <a:solidFill>
                  <a:schemeClr val="bg2"/>
                </a:solidFill>
                <a:latin typeface="KCC-간판체"/>
                <a:ea typeface="KCC-간판체"/>
              </a:rPr>
              <a:t>이현주</a:t>
            </a:r>
            <a:r>
              <a:rPr lang="en-US" altLang="ko-KR" sz="3200" dirty="0">
                <a:solidFill>
                  <a:schemeClr val="bg2"/>
                </a:solidFill>
                <a:latin typeface="KCC-간판체"/>
                <a:ea typeface="KCC-간판체"/>
              </a:rPr>
              <a:t>,</a:t>
            </a:r>
            <a:r>
              <a:rPr lang="ko-KR" altLang="en-US" sz="3200" dirty="0" err="1">
                <a:solidFill>
                  <a:schemeClr val="bg2"/>
                </a:solidFill>
                <a:latin typeface="KCC-간판체"/>
                <a:ea typeface="KCC-간판체"/>
              </a:rPr>
              <a:t>은관주</a:t>
            </a:r>
            <a:r>
              <a:rPr lang="en-US" altLang="ko-KR" sz="3200" dirty="0">
                <a:solidFill>
                  <a:schemeClr val="bg2"/>
                </a:solidFill>
                <a:latin typeface="KCC-간판체"/>
                <a:ea typeface="KCC-간판체"/>
              </a:rPr>
              <a:t>, </a:t>
            </a:r>
            <a:r>
              <a:rPr lang="ko-KR" altLang="en-US" sz="3200" dirty="0">
                <a:solidFill>
                  <a:schemeClr val="bg2"/>
                </a:solidFill>
                <a:latin typeface="KCC-간판체"/>
                <a:ea typeface="KCC-간판체"/>
              </a:rPr>
              <a:t>안수빈</a:t>
            </a:r>
          </a:p>
        </p:txBody>
      </p:sp>
      <p:sp>
        <p:nvSpPr>
          <p:cNvPr id="5" name="TextBox 4"/>
          <p:cNvSpPr txBox="1"/>
          <p:nvPr/>
        </p:nvSpPr>
        <p:spPr>
          <a:xfrm>
            <a:off x="2523744" y="3665836"/>
            <a:ext cx="2531462" cy="584775"/>
          </a:xfrm>
          <a:prstGeom prst="rect">
            <a:avLst/>
          </a:prstGeom>
          <a:noFill/>
        </p:spPr>
        <p:txBody>
          <a:bodyPr wrap="none">
            <a:spAutoFit/>
          </a:bodyPr>
          <a:lstStyle/>
          <a:p>
            <a:pPr lvl="0">
              <a:defRPr/>
            </a:pPr>
            <a:r>
              <a:rPr lang="en-US" altLang="ko-KR" sz="3200" dirty="0">
                <a:solidFill>
                  <a:schemeClr val="bg2"/>
                </a:solidFill>
                <a:latin typeface="KCC-간판체"/>
                <a:ea typeface="KCC-간판체"/>
              </a:rPr>
              <a:t>2023/05/10</a:t>
            </a:r>
            <a:endParaRPr lang="ko-KR" altLang="en-US" sz="3200" dirty="0">
              <a:solidFill>
                <a:schemeClr val="bg2"/>
              </a:solidFill>
              <a:latin typeface="KCC-간판체"/>
              <a:ea typeface="KCC-간판체"/>
            </a:endParaRPr>
          </a:p>
        </p:txBody>
      </p:sp>
      <p:sp>
        <p:nvSpPr>
          <p:cNvPr id="23" name="TextBox 3"/>
          <p:cNvSpPr txBox="1"/>
          <p:nvPr/>
        </p:nvSpPr>
        <p:spPr>
          <a:xfrm>
            <a:off x="6287014" y="2743777"/>
            <a:ext cx="3479527" cy="575460"/>
          </a:xfrm>
          <a:prstGeom prst="rect">
            <a:avLst/>
          </a:prstGeom>
          <a:noFill/>
        </p:spPr>
        <p:txBody>
          <a:bodyPr wrap="none">
            <a:spAutoFit/>
          </a:bodyPr>
          <a:lstStyle/>
          <a:p>
            <a:pPr lvl="0">
              <a:defRPr/>
            </a:pPr>
            <a:r>
              <a:rPr lang="en-US" altLang="ko-KR" sz="3200">
                <a:solidFill>
                  <a:schemeClr val="bg2"/>
                </a:solidFill>
                <a:latin typeface="KCC-간판체"/>
                <a:ea typeface="KCC-간판체"/>
              </a:rPr>
              <a:t>with </a:t>
            </a:r>
            <a:r>
              <a:rPr lang="ko-KR" altLang="en-US" sz="3200">
                <a:solidFill>
                  <a:schemeClr val="bg2"/>
                </a:solidFill>
                <a:latin typeface="KCC-간판체"/>
                <a:ea typeface="KCC-간판체"/>
              </a:rPr>
              <a:t>엘라스틱서치</a:t>
            </a:r>
          </a:p>
        </p:txBody>
      </p:sp>
      <p:sp>
        <p:nvSpPr>
          <p:cNvPr id="24" name="사각형: 둥근 모서리 21"/>
          <p:cNvSpPr/>
          <p:nvPr/>
        </p:nvSpPr>
        <p:spPr>
          <a:xfrm>
            <a:off x="2352583" y="4909720"/>
            <a:ext cx="6945326" cy="67470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5" name="TextBox 4"/>
          <p:cNvSpPr txBox="1"/>
          <p:nvPr/>
        </p:nvSpPr>
        <p:spPr>
          <a:xfrm>
            <a:off x="2523744" y="4968001"/>
            <a:ext cx="6579045" cy="584775"/>
          </a:xfrm>
          <a:prstGeom prst="rect">
            <a:avLst/>
          </a:prstGeom>
          <a:noFill/>
        </p:spPr>
        <p:txBody>
          <a:bodyPr wrap="none">
            <a:spAutoFit/>
          </a:bodyPr>
          <a:lstStyle/>
          <a:p>
            <a:pPr lvl="0">
              <a:defRPr/>
            </a:pPr>
            <a:r>
              <a:rPr lang="en-US" altLang="ko-KR" sz="3200" dirty="0">
                <a:solidFill>
                  <a:schemeClr val="bg2"/>
                </a:solidFill>
                <a:latin typeface="KCC-간판체"/>
                <a:ea typeface="KCC-간판체"/>
              </a:rPr>
              <a:t>2023/08/01~08/17 : </a:t>
            </a:r>
            <a:r>
              <a:rPr lang="ko-KR" altLang="en-US" sz="3200" dirty="0" err="1">
                <a:solidFill>
                  <a:schemeClr val="bg2"/>
                </a:solidFill>
                <a:latin typeface="KCC-간판체"/>
                <a:ea typeface="KCC-간판체"/>
              </a:rPr>
              <a:t>엘라스틱서치</a:t>
            </a:r>
            <a:endParaRPr lang="ko-KR" altLang="en-US" sz="3200" dirty="0">
              <a:solidFill>
                <a:schemeClr val="bg2"/>
              </a:solidFill>
              <a:latin typeface="KCC-간판체"/>
              <a:ea typeface="KCC-간판체"/>
            </a:endParaRPr>
          </a:p>
        </p:txBody>
      </p:sp>
      <p:sp>
        <p:nvSpPr>
          <p:cNvPr id="8" name="TextBox 7">
            <a:extLst>
              <a:ext uri="{FF2B5EF4-FFF2-40B4-BE49-F238E27FC236}">
                <a16:creationId xmlns:a16="http://schemas.microsoft.com/office/drawing/2014/main" id="{A0434E5A-7F35-47E9-E842-877CE884D136}"/>
              </a:ext>
            </a:extLst>
          </p:cNvPr>
          <p:cNvSpPr txBox="1"/>
          <p:nvPr/>
        </p:nvSpPr>
        <p:spPr>
          <a:xfrm>
            <a:off x="2527127" y="5617574"/>
            <a:ext cx="4841272" cy="567840"/>
          </a:xfrm>
          <a:prstGeom prst="rect">
            <a:avLst/>
          </a:prstGeom>
          <a:noFill/>
        </p:spPr>
        <p:txBody>
          <a:bodyPr wrap="none">
            <a:spAutoFit/>
          </a:bodyPr>
          <a:lstStyle/>
          <a:p>
            <a:pPr lvl="0">
              <a:defRPr/>
            </a:pPr>
            <a:r>
              <a:rPr lang="en-US" altLang="ko-KR" sz="3200" dirty="0">
                <a:solidFill>
                  <a:schemeClr val="bg2"/>
                </a:solidFill>
                <a:latin typeface="KCC-간판체"/>
                <a:ea typeface="KCC-간판체"/>
              </a:rPr>
              <a:t>Created by </a:t>
            </a:r>
            <a:r>
              <a:rPr lang="ko-KR" altLang="en-US" sz="3200" dirty="0" err="1">
                <a:solidFill>
                  <a:schemeClr val="bg2"/>
                </a:solidFill>
                <a:latin typeface="KCC-간판체"/>
                <a:ea typeface="KCC-간판체"/>
              </a:rPr>
              <a:t>유재은</a:t>
            </a:r>
            <a:r>
              <a:rPr lang="en-US" altLang="ko-KR" sz="3200" dirty="0">
                <a:solidFill>
                  <a:schemeClr val="bg2"/>
                </a:solidFill>
                <a:latin typeface="KCC-간판체"/>
                <a:ea typeface="KCC-간판체"/>
              </a:rPr>
              <a:t>,</a:t>
            </a:r>
            <a:r>
              <a:rPr lang="ko-KR" altLang="en-US" sz="3200" dirty="0">
                <a:solidFill>
                  <a:schemeClr val="bg2"/>
                </a:solidFill>
                <a:latin typeface="KCC-간판체"/>
                <a:ea typeface="KCC-간판체"/>
              </a:rPr>
              <a:t>이현주</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57AF3E8-08E4-E7FC-9CB6-7D850965ACB2}"/>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a:extLst>
              <a:ext uri="{FF2B5EF4-FFF2-40B4-BE49-F238E27FC236}">
                <a16:creationId xmlns:a16="http://schemas.microsoft.com/office/drawing/2014/main" id="{92D44256-AC1D-6D35-ECF3-6D5F01D579CD}"/>
              </a:ext>
            </a:extLst>
          </p:cNvPr>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6" name="TextBox 34">
            <a:extLst>
              <a:ext uri="{FF2B5EF4-FFF2-40B4-BE49-F238E27FC236}">
                <a16:creationId xmlns:a16="http://schemas.microsoft.com/office/drawing/2014/main" id="{76BFD120-E394-A070-B06D-B5FCCB062ECE}"/>
              </a:ext>
            </a:extLst>
          </p:cNvPr>
          <p:cNvSpPr txBox="1"/>
          <p:nvPr/>
        </p:nvSpPr>
        <p:spPr>
          <a:xfrm>
            <a:off x="673099" y="391668"/>
            <a:ext cx="10820399"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7" name="TextBox 34">
            <a:extLst>
              <a:ext uri="{FF2B5EF4-FFF2-40B4-BE49-F238E27FC236}">
                <a16:creationId xmlns:a16="http://schemas.microsoft.com/office/drawing/2014/main" id="{0CC5E59B-7D72-AE60-B516-5D88727F64F9}"/>
              </a:ext>
            </a:extLst>
          </p:cNvPr>
          <p:cNvSpPr txBox="1"/>
          <p:nvPr/>
        </p:nvSpPr>
        <p:spPr>
          <a:xfrm>
            <a:off x="335665" y="874981"/>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기존 사이트 분석</a:t>
            </a:r>
            <a:r>
              <a:rPr lang="en-US" altLang="ko-KR" sz="3200" dirty="0">
                <a:solidFill>
                  <a:schemeClr val="bg2"/>
                </a:solidFill>
                <a:latin typeface="KCC-간판체" panose="02000600000000000000" pitchFamily="2" charset="-127"/>
                <a:ea typeface="KCC-간판체" panose="02000600000000000000" pitchFamily="2" charset="-127"/>
              </a:rPr>
              <a:t>-</a:t>
            </a:r>
            <a:endParaRPr lang="en-US" sz="3200" dirty="0">
              <a:solidFill>
                <a:schemeClr val="bg2"/>
              </a:solidFill>
              <a:latin typeface="KCC-간판체" panose="02000600000000000000" pitchFamily="2" charset="-127"/>
              <a:ea typeface="KCC-간판체" panose="02000600000000000000" pitchFamily="2" charset="-127"/>
            </a:endParaRPr>
          </a:p>
        </p:txBody>
      </p:sp>
      <p:pic>
        <p:nvPicPr>
          <p:cNvPr id="11" name="그림 10">
            <a:extLst>
              <a:ext uri="{FF2B5EF4-FFF2-40B4-BE49-F238E27FC236}">
                <a16:creationId xmlns:a16="http://schemas.microsoft.com/office/drawing/2014/main" id="{2103AF5E-B2DC-D6EE-681A-EBFFE06115E4}"/>
              </a:ext>
            </a:extLst>
          </p:cNvPr>
          <p:cNvPicPr>
            <a:picLocks noChangeAspect="1"/>
          </p:cNvPicPr>
          <p:nvPr/>
        </p:nvPicPr>
        <p:blipFill rotWithShape="1">
          <a:blip r:embed="rId2"/>
          <a:srcRect t="3930" b="5240"/>
          <a:stretch>
            <a:fillRect/>
          </a:stretch>
        </p:blipFill>
        <p:spPr>
          <a:xfrm>
            <a:off x="411480" y="2102009"/>
            <a:ext cx="5432306" cy="2775274"/>
          </a:xfrm>
          <a:prstGeom prst="rect">
            <a:avLst/>
          </a:prstGeom>
        </p:spPr>
      </p:pic>
      <p:pic>
        <p:nvPicPr>
          <p:cNvPr id="12" name="그림 11">
            <a:extLst>
              <a:ext uri="{FF2B5EF4-FFF2-40B4-BE49-F238E27FC236}">
                <a16:creationId xmlns:a16="http://schemas.microsoft.com/office/drawing/2014/main" id="{54DC22BE-B519-16CD-692F-ABA7FE95FBF4}"/>
              </a:ext>
            </a:extLst>
          </p:cNvPr>
          <p:cNvPicPr>
            <a:picLocks noChangeAspect="1"/>
          </p:cNvPicPr>
          <p:nvPr/>
        </p:nvPicPr>
        <p:blipFill rotWithShape="1">
          <a:blip r:embed="rId3"/>
          <a:srcRect t="3930" b="4980"/>
          <a:stretch>
            <a:fillRect/>
          </a:stretch>
        </p:blipFill>
        <p:spPr>
          <a:xfrm>
            <a:off x="6260181" y="2102008"/>
            <a:ext cx="5520339" cy="2775275"/>
          </a:xfrm>
          <a:prstGeom prst="rect">
            <a:avLst/>
          </a:prstGeom>
        </p:spPr>
      </p:pic>
      <p:sp>
        <p:nvSpPr>
          <p:cNvPr id="14" name="TextBox 34">
            <a:extLst>
              <a:ext uri="{FF2B5EF4-FFF2-40B4-BE49-F238E27FC236}">
                <a16:creationId xmlns:a16="http://schemas.microsoft.com/office/drawing/2014/main" id="{FAEB168D-1CF0-657D-CA37-E105413A33E4}"/>
              </a:ext>
            </a:extLst>
          </p:cNvPr>
          <p:cNvSpPr txBox="1"/>
          <p:nvPr/>
        </p:nvSpPr>
        <p:spPr>
          <a:xfrm>
            <a:off x="2068549" y="5026420"/>
            <a:ext cx="2118168" cy="714939"/>
          </a:xfrm>
          <a:prstGeom prst="rect">
            <a:avLst/>
          </a:prstGeom>
        </p:spPr>
        <p:txBody>
          <a:bodyPr wrap="square" lIns="0" tIns="0" rIns="0" bIns="0" rtlCol="0" anchor="t">
            <a:spAutoFit/>
          </a:bodyPr>
          <a:lstStyle/>
          <a:p>
            <a:pPr algn="ctr">
              <a:lnSpc>
                <a:spcPts val="6233"/>
              </a:lnSpc>
            </a:pPr>
            <a:r>
              <a:rPr lang="ko-KR" altLang="en-US" sz="3200" dirty="0">
                <a:solidFill>
                  <a:schemeClr val="bg2"/>
                </a:solidFill>
                <a:latin typeface="KCC-간판체" panose="02000600000000000000" pitchFamily="2" charset="-127"/>
                <a:ea typeface="KCC-간판체" panose="02000600000000000000" pitchFamily="2" charset="-127"/>
              </a:rPr>
              <a:t>네이버</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7" name="TextBox 34">
            <a:extLst>
              <a:ext uri="{FF2B5EF4-FFF2-40B4-BE49-F238E27FC236}">
                <a16:creationId xmlns:a16="http://schemas.microsoft.com/office/drawing/2014/main" id="{F1B67D89-ABAA-A7CD-F73D-7594DC92E662}"/>
              </a:ext>
            </a:extLst>
          </p:cNvPr>
          <p:cNvSpPr txBox="1"/>
          <p:nvPr/>
        </p:nvSpPr>
        <p:spPr>
          <a:xfrm>
            <a:off x="7961266" y="5026420"/>
            <a:ext cx="2118168" cy="714939"/>
          </a:xfrm>
          <a:prstGeom prst="rect">
            <a:avLst/>
          </a:prstGeom>
        </p:spPr>
        <p:txBody>
          <a:bodyPr wrap="square" lIns="0" tIns="0" rIns="0" bIns="0" rtlCol="0" anchor="t">
            <a:spAutoFit/>
          </a:bodyPr>
          <a:lstStyle/>
          <a:p>
            <a:pPr algn="ctr">
              <a:lnSpc>
                <a:spcPts val="6233"/>
              </a:lnSpc>
            </a:pPr>
            <a:r>
              <a:rPr lang="ko-KR" altLang="en-US" sz="3200" dirty="0">
                <a:solidFill>
                  <a:schemeClr val="bg2"/>
                </a:solidFill>
                <a:latin typeface="KCC-간판체" panose="02000600000000000000" pitchFamily="2" charset="-127"/>
                <a:ea typeface="KCC-간판체" panose="02000600000000000000" pitchFamily="2" charset="-127"/>
              </a:rPr>
              <a:t>다음</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3" name="제목 1">
            <a:extLst>
              <a:ext uri="{FF2B5EF4-FFF2-40B4-BE49-F238E27FC236}">
                <a16:creationId xmlns:a16="http://schemas.microsoft.com/office/drawing/2014/main" id="{F4A7D714-C633-90B8-BF5F-07AF1EC1223C}"/>
              </a:ext>
            </a:extLst>
          </p:cNvPr>
          <p:cNvSpPr txBox="1"/>
          <p:nvPr/>
        </p:nvSpPr>
        <p:spPr>
          <a:xfrm>
            <a:off x="0" y="4553035"/>
            <a:ext cx="12192001" cy="2304965"/>
          </a:xfrm>
          <a:prstGeom prst="rect">
            <a:avLst/>
          </a:prstGeom>
          <a:solidFill>
            <a:srgbClr val="D8B838"/>
          </a:solidFill>
          <a:ln>
            <a:noFill/>
          </a:ln>
        </p:spPr>
        <p:txBody>
          <a:bodyPr lIns="0" tIns="0" rIns="0" bIns="0" anchor="ctr"/>
          <a:lstStyle>
            <a:lvl1pPr defTabSz="909638" latinLnBrk="1">
              <a:lnSpc>
                <a:spcPct val="90000"/>
              </a:lnSpc>
              <a:spcBef>
                <a:spcPts val="1000"/>
              </a:spcBef>
              <a:buFont typeface="Arial"/>
              <a:buChar char="•"/>
              <a:defRPr sz="2800">
                <a:solidFill>
                  <a:schemeClr val="tx1"/>
                </a:solidFill>
                <a:latin typeface="맑은 고딕"/>
                <a:ea typeface="맑은 고딕"/>
              </a:defRPr>
            </a:lvl1pPr>
            <a:lvl2pPr marL="681038" indent="-225425" defTabSz="909638" latinLnBrk="1">
              <a:lnSpc>
                <a:spcPct val="90000"/>
              </a:lnSpc>
              <a:spcBef>
                <a:spcPts val="500"/>
              </a:spcBef>
              <a:buFont typeface="Arial"/>
              <a:buChar char="•"/>
              <a:defRPr sz="2400">
                <a:solidFill>
                  <a:schemeClr val="tx1"/>
                </a:solidFill>
                <a:latin typeface="맑은 고딕"/>
                <a:ea typeface="맑은 고딕"/>
              </a:defRPr>
            </a:lvl2pPr>
            <a:lvl3pPr marL="1136650" indent="-225425" defTabSz="909638" latinLnBrk="1">
              <a:lnSpc>
                <a:spcPct val="90000"/>
              </a:lnSpc>
              <a:spcBef>
                <a:spcPts val="500"/>
              </a:spcBef>
              <a:buFont typeface="Arial"/>
              <a:buChar char="•"/>
              <a:defRPr sz="2000">
                <a:solidFill>
                  <a:schemeClr val="tx1"/>
                </a:solidFill>
                <a:latin typeface="맑은 고딕"/>
                <a:ea typeface="맑은 고딕"/>
              </a:defRPr>
            </a:lvl3pPr>
            <a:lvl4pPr marL="1592263" indent="-225425" defTabSz="909638" latinLnBrk="1">
              <a:lnSpc>
                <a:spcPct val="90000"/>
              </a:lnSpc>
              <a:spcBef>
                <a:spcPts val="500"/>
              </a:spcBef>
              <a:buFont typeface="Arial"/>
              <a:buChar char="•"/>
              <a:defRPr sz="1900">
                <a:solidFill>
                  <a:schemeClr val="tx1"/>
                </a:solidFill>
                <a:latin typeface="맑은 고딕"/>
                <a:ea typeface="맑은 고딕"/>
              </a:defRPr>
            </a:lvl4pPr>
            <a:lvl5pPr marL="2047875" indent="-225425" defTabSz="909638" latinLnBrk="1">
              <a:lnSpc>
                <a:spcPct val="90000"/>
              </a:lnSpc>
              <a:spcBef>
                <a:spcPts val="500"/>
              </a:spcBef>
              <a:buFont typeface="Arial"/>
              <a:buChar char="•"/>
              <a:defRPr sz="1900">
                <a:solidFill>
                  <a:schemeClr val="tx1"/>
                </a:solidFill>
                <a:latin typeface="맑은 고딕"/>
                <a:ea typeface="맑은 고딕"/>
              </a:defRPr>
            </a:lvl5pPr>
            <a:lvl6pPr marL="25050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6pPr>
            <a:lvl7pPr marL="29622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7pPr>
            <a:lvl8pPr marL="34194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8pPr>
            <a:lvl9pPr marL="38766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9pPr>
          </a:lstStyle>
          <a:p>
            <a:pPr marL="0" marR="0" lvl="0" indent="0" algn="ctr" defTabSz="909638" rtl="0" eaLnBrk="1" latinLnBrk="0" hangingPunct="1">
              <a:lnSpc>
                <a:spcPct val="100000"/>
              </a:lnSpc>
              <a:spcBef>
                <a:spcPct val="0"/>
              </a:spcBef>
              <a:spcAft>
                <a:spcPct val="0"/>
              </a:spcAft>
              <a:buClrTx/>
              <a:buFontTx/>
              <a:buNone/>
              <a:defRPr/>
            </a:pPr>
            <a:r>
              <a:rPr kumimoji="1" lang="ko-KR" altLang="en-US" sz="4000" b="1" u="none" strike="noStrike" kern="1200" cap="none" spc="0" normalizeH="0" baseline="0" dirty="0">
                <a:solidFill>
                  <a:schemeClr val="bg1"/>
                </a:solidFill>
                <a:effectLst/>
                <a:uLnTx/>
                <a:uFillTx/>
                <a:latin typeface="Arial"/>
                <a:ea typeface="맑은 고딕"/>
                <a:cs typeface="+mn-cs"/>
              </a:rPr>
              <a:t>기존 웹사이트</a:t>
            </a:r>
            <a:r>
              <a:rPr kumimoji="1" lang="en-US" altLang="ko-KR" sz="4000" b="1" u="none" strike="noStrike" kern="1200" cap="none" spc="0" normalizeH="0" baseline="0" dirty="0">
                <a:solidFill>
                  <a:schemeClr val="bg1"/>
                </a:solidFill>
                <a:effectLst/>
                <a:uLnTx/>
                <a:uFillTx/>
                <a:latin typeface="Arial"/>
                <a:ea typeface="맑은 고딕"/>
                <a:cs typeface="+mn-cs"/>
              </a:rPr>
              <a:t>(</a:t>
            </a:r>
            <a:r>
              <a:rPr kumimoji="1" lang="ko-KR" altLang="en-US" sz="4000" b="1" u="none" strike="noStrike" kern="1200" cap="none" spc="0" normalizeH="0" baseline="0" dirty="0">
                <a:solidFill>
                  <a:schemeClr val="bg1"/>
                </a:solidFill>
                <a:effectLst/>
                <a:uLnTx/>
                <a:uFillTx/>
                <a:latin typeface="Arial"/>
                <a:ea typeface="맑은 고딕"/>
                <a:cs typeface="+mn-cs"/>
              </a:rPr>
              <a:t>기능</a:t>
            </a:r>
            <a:r>
              <a:rPr kumimoji="1" lang="en-US" altLang="ko-KR" sz="4000" b="1" u="none" strike="noStrike" kern="1200" cap="none" spc="0" normalizeH="0" baseline="0" dirty="0">
                <a:solidFill>
                  <a:schemeClr val="bg1"/>
                </a:solidFill>
                <a:effectLst/>
                <a:uLnTx/>
                <a:uFillTx/>
                <a:latin typeface="Arial"/>
                <a:ea typeface="맑은 고딕"/>
                <a:cs typeface="+mn-cs"/>
              </a:rPr>
              <a:t>)</a:t>
            </a:r>
            <a:r>
              <a:rPr kumimoji="1" lang="ko-KR" altLang="en-US" sz="4000" b="1" u="none" strike="noStrike" kern="1200" cap="none" spc="0" normalizeH="0" baseline="0" dirty="0">
                <a:solidFill>
                  <a:schemeClr val="bg1"/>
                </a:solidFill>
                <a:effectLst/>
                <a:uLnTx/>
                <a:uFillTx/>
                <a:latin typeface="Arial"/>
                <a:ea typeface="맑은 고딕"/>
                <a:cs typeface="+mn-cs"/>
              </a:rPr>
              <a:t> </a:t>
            </a:r>
          </a:p>
          <a:p>
            <a:pPr marL="0" marR="0" lvl="0" indent="0" algn="ctr" defTabSz="909638" rtl="0" eaLnBrk="1" latinLnBrk="0" hangingPunct="1">
              <a:lnSpc>
                <a:spcPct val="100000"/>
              </a:lnSpc>
              <a:spcBef>
                <a:spcPct val="0"/>
              </a:spcBef>
              <a:spcAft>
                <a:spcPct val="0"/>
              </a:spcAft>
              <a:buClrTx/>
              <a:buFontTx/>
              <a:buNone/>
              <a:defRPr/>
            </a:pPr>
            <a:r>
              <a:rPr kumimoji="1" lang="ko-KR" altLang="en-US" sz="4000" b="1" i="1" u="none" strike="noStrike" kern="1200" cap="none" spc="0" normalizeH="0" baseline="0" dirty="0">
                <a:solidFill>
                  <a:schemeClr val="bg1"/>
                </a:solidFill>
                <a:effectLst/>
                <a:uLnTx/>
                <a:uFillTx/>
                <a:latin typeface="Arial"/>
                <a:ea typeface="맑은 고딕"/>
                <a:cs typeface="+mn-cs"/>
              </a:rPr>
              <a:t>검색기능 중 부가 서비스 중 하나</a:t>
            </a:r>
            <a:endParaRPr kumimoji="1" lang="en-US" altLang="ko-KR" sz="4000" b="1" i="1" u="none" strike="noStrike" kern="1200" cap="none" spc="0" normalizeH="0" baseline="0" dirty="0">
              <a:solidFill>
                <a:schemeClr val="bg1"/>
              </a:solidFill>
              <a:effectLst/>
              <a:uLnTx/>
              <a:uFillTx/>
              <a:latin typeface="Arial"/>
              <a:ea typeface="맑은 고딕"/>
              <a:cs typeface="+mn-cs"/>
            </a:endParaRPr>
          </a:p>
        </p:txBody>
      </p:sp>
    </p:spTree>
    <p:extLst>
      <p:ext uri="{BB962C8B-B14F-4D97-AF65-F5344CB8AC3E}">
        <p14:creationId xmlns:p14="http://schemas.microsoft.com/office/powerpoint/2010/main" val="163908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57AF3E8-08E4-E7FC-9CB6-7D850965ACB2}"/>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a:extLst>
              <a:ext uri="{FF2B5EF4-FFF2-40B4-BE49-F238E27FC236}">
                <a16:creationId xmlns:a16="http://schemas.microsoft.com/office/drawing/2014/main" id="{92D44256-AC1D-6D35-ECF3-6D5F01D579CD}"/>
              </a:ext>
            </a:extLst>
          </p:cNvPr>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6" name="TextBox 34">
            <a:extLst>
              <a:ext uri="{FF2B5EF4-FFF2-40B4-BE49-F238E27FC236}">
                <a16:creationId xmlns:a16="http://schemas.microsoft.com/office/drawing/2014/main" id="{76BFD120-E394-A070-B06D-B5FCCB062ECE}"/>
              </a:ext>
            </a:extLst>
          </p:cNvPr>
          <p:cNvSpPr txBox="1"/>
          <p:nvPr/>
        </p:nvSpPr>
        <p:spPr>
          <a:xfrm>
            <a:off x="673099" y="391668"/>
            <a:ext cx="10820399"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7" name="TextBox 34">
            <a:extLst>
              <a:ext uri="{FF2B5EF4-FFF2-40B4-BE49-F238E27FC236}">
                <a16:creationId xmlns:a16="http://schemas.microsoft.com/office/drawing/2014/main" id="{0CC5E59B-7D72-AE60-B516-5D88727F64F9}"/>
              </a:ext>
            </a:extLst>
          </p:cNvPr>
          <p:cNvSpPr txBox="1"/>
          <p:nvPr/>
        </p:nvSpPr>
        <p:spPr>
          <a:xfrm>
            <a:off x="335665" y="874981"/>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기존 사이트 분석</a:t>
            </a:r>
            <a:r>
              <a:rPr lang="en-US" altLang="ko-KR" sz="3200" dirty="0">
                <a:solidFill>
                  <a:schemeClr val="bg2"/>
                </a:solidFill>
                <a:latin typeface="KCC-간판체" panose="02000600000000000000" pitchFamily="2" charset="-127"/>
                <a:ea typeface="KCC-간판체" panose="02000600000000000000" pitchFamily="2" charset="-127"/>
              </a:rPr>
              <a:t>-</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4" name="TextBox 34">
            <a:extLst>
              <a:ext uri="{FF2B5EF4-FFF2-40B4-BE49-F238E27FC236}">
                <a16:creationId xmlns:a16="http://schemas.microsoft.com/office/drawing/2014/main" id="{FAEB168D-1CF0-657D-CA37-E105413A33E4}"/>
              </a:ext>
            </a:extLst>
          </p:cNvPr>
          <p:cNvSpPr txBox="1"/>
          <p:nvPr/>
        </p:nvSpPr>
        <p:spPr>
          <a:xfrm>
            <a:off x="1752312" y="5776024"/>
            <a:ext cx="2118168" cy="714939"/>
          </a:xfrm>
          <a:prstGeom prst="rect">
            <a:avLst/>
          </a:prstGeom>
        </p:spPr>
        <p:txBody>
          <a:bodyPr wrap="square" lIns="0" tIns="0" rIns="0" bIns="0" rtlCol="0" anchor="t">
            <a:spAutoFit/>
          </a:bodyPr>
          <a:lstStyle/>
          <a:p>
            <a:pPr algn="ctr">
              <a:lnSpc>
                <a:spcPts val="6233"/>
              </a:lnSpc>
            </a:pPr>
            <a:r>
              <a:rPr lang="ko-KR" altLang="en-US" sz="3200" dirty="0" err="1">
                <a:solidFill>
                  <a:schemeClr val="bg2"/>
                </a:solidFill>
                <a:latin typeface="KCC-간판체" panose="02000600000000000000" pitchFamily="2" charset="-127"/>
                <a:ea typeface="KCC-간판체" panose="02000600000000000000" pitchFamily="2" charset="-127"/>
              </a:rPr>
              <a:t>모카</a:t>
            </a:r>
            <a:endParaRPr lang="en-US" sz="3200" dirty="0">
              <a:solidFill>
                <a:schemeClr val="bg2"/>
              </a:solidFill>
              <a:latin typeface="KCC-간판체" panose="02000600000000000000" pitchFamily="2" charset="-127"/>
              <a:ea typeface="KCC-간판체" panose="02000600000000000000" pitchFamily="2" charset="-127"/>
            </a:endParaRPr>
          </a:p>
        </p:txBody>
      </p:sp>
      <p:grpSp>
        <p:nvGrpSpPr>
          <p:cNvPr id="15" name="그룹 14">
            <a:extLst>
              <a:ext uri="{FF2B5EF4-FFF2-40B4-BE49-F238E27FC236}">
                <a16:creationId xmlns:a16="http://schemas.microsoft.com/office/drawing/2014/main" id="{AB726243-7CAB-7D04-BE0A-66612586FA71}"/>
              </a:ext>
            </a:extLst>
          </p:cNvPr>
          <p:cNvGrpSpPr/>
          <p:nvPr/>
        </p:nvGrpSpPr>
        <p:grpSpPr>
          <a:xfrm>
            <a:off x="927336" y="1843721"/>
            <a:ext cx="3768119" cy="3858140"/>
            <a:chOff x="-1323875" y="1521105"/>
            <a:chExt cx="5554610" cy="5687311"/>
          </a:xfrm>
        </p:grpSpPr>
        <p:pic>
          <p:nvPicPr>
            <p:cNvPr id="3" name="그림 2">
              <a:extLst>
                <a:ext uri="{FF2B5EF4-FFF2-40B4-BE49-F238E27FC236}">
                  <a16:creationId xmlns:a16="http://schemas.microsoft.com/office/drawing/2014/main" id="{8E10D99D-1279-2B6C-F984-9B063CD9C5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375"/>
            <a:stretch/>
          </p:blipFill>
          <p:spPr>
            <a:xfrm>
              <a:off x="-1323875" y="1521105"/>
              <a:ext cx="2777305" cy="5687311"/>
            </a:xfrm>
            <a:prstGeom prst="rect">
              <a:avLst/>
            </a:prstGeom>
          </p:spPr>
        </p:pic>
        <p:pic>
          <p:nvPicPr>
            <p:cNvPr id="9" name="그림 8">
              <a:extLst>
                <a:ext uri="{FF2B5EF4-FFF2-40B4-BE49-F238E27FC236}">
                  <a16:creationId xmlns:a16="http://schemas.microsoft.com/office/drawing/2014/main" id="{C30A5FD1-1F47-FADA-5B1D-5E43B06F09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375"/>
            <a:stretch/>
          </p:blipFill>
          <p:spPr>
            <a:xfrm>
              <a:off x="1453430" y="1521105"/>
              <a:ext cx="2777305" cy="5687311"/>
            </a:xfrm>
            <a:prstGeom prst="rect">
              <a:avLst/>
            </a:prstGeom>
          </p:spPr>
        </p:pic>
      </p:grpSp>
      <p:grpSp>
        <p:nvGrpSpPr>
          <p:cNvPr id="21" name="그룹 20">
            <a:extLst>
              <a:ext uri="{FF2B5EF4-FFF2-40B4-BE49-F238E27FC236}">
                <a16:creationId xmlns:a16="http://schemas.microsoft.com/office/drawing/2014/main" id="{229D0BBB-F0B3-4823-9BFF-5D1E98D84DF2}"/>
              </a:ext>
            </a:extLst>
          </p:cNvPr>
          <p:cNvGrpSpPr/>
          <p:nvPr/>
        </p:nvGrpSpPr>
        <p:grpSpPr>
          <a:xfrm>
            <a:off x="5486930" y="1822275"/>
            <a:ext cx="5777734" cy="3879586"/>
            <a:chOff x="-1070844" y="1225843"/>
            <a:chExt cx="9906672" cy="6502400"/>
          </a:xfrm>
        </p:grpSpPr>
        <p:pic>
          <p:nvPicPr>
            <p:cNvPr id="18" name="그림 17">
              <a:extLst>
                <a:ext uri="{FF2B5EF4-FFF2-40B4-BE49-F238E27FC236}">
                  <a16:creationId xmlns:a16="http://schemas.microsoft.com/office/drawing/2014/main" id="{BDF25BD5-D53F-804D-6320-CC9E3417C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844" y="1225843"/>
              <a:ext cx="6502400" cy="6502400"/>
            </a:xfrm>
            <a:prstGeom prst="rect">
              <a:avLst/>
            </a:prstGeom>
          </p:spPr>
        </p:pic>
        <p:pic>
          <p:nvPicPr>
            <p:cNvPr id="20" name="그림 19">
              <a:extLst>
                <a:ext uri="{FF2B5EF4-FFF2-40B4-BE49-F238E27FC236}">
                  <a16:creationId xmlns:a16="http://schemas.microsoft.com/office/drawing/2014/main" id="{86E69E16-18DD-2BBC-5BA0-EB7BC7A877F3}"/>
                </a:ext>
              </a:extLst>
            </p:cNvPr>
            <p:cNvPicPr>
              <a:picLocks noChangeAspect="1"/>
            </p:cNvPicPr>
            <p:nvPr/>
          </p:nvPicPr>
          <p:blipFill rotWithShape="1">
            <a:blip r:embed="rId5">
              <a:extLst>
                <a:ext uri="{28A0092B-C50C-407E-A947-70E740481C1C}">
                  <a14:useLocalDpi xmlns:a14="http://schemas.microsoft.com/office/drawing/2010/main" val="0"/>
                </a:ext>
              </a:extLst>
            </a:blip>
            <a:srcRect t="3041" b="2713"/>
            <a:stretch/>
          </p:blipFill>
          <p:spPr>
            <a:xfrm>
              <a:off x="5431556" y="1255827"/>
              <a:ext cx="3404272" cy="6463413"/>
            </a:xfrm>
            <a:prstGeom prst="rect">
              <a:avLst/>
            </a:prstGeom>
          </p:spPr>
        </p:pic>
      </p:grpSp>
      <p:sp>
        <p:nvSpPr>
          <p:cNvPr id="22" name="TextBox 34">
            <a:extLst>
              <a:ext uri="{FF2B5EF4-FFF2-40B4-BE49-F238E27FC236}">
                <a16:creationId xmlns:a16="http://schemas.microsoft.com/office/drawing/2014/main" id="{BE966450-07D9-D2BC-1EAF-C46786C7A1B9}"/>
              </a:ext>
            </a:extLst>
          </p:cNvPr>
          <p:cNvSpPr txBox="1"/>
          <p:nvPr/>
        </p:nvSpPr>
        <p:spPr>
          <a:xfrm>
            <a:off x="7574377" y="5776024"/>
            <a:ext cx="2118168" cy="714939"/>
          </a:xfrm>
          <a:prstGeom prst="rect">
            <a:avLst/>
          </a:prstGeom>
        </p:spPr>
        <p:txBody>
          <a:bodyPr wrap="square" lIns="0" tIns="0" rIns="0" bIns="0" rtlCol="0" anchor="t">
            <a:spAutoFit/>
          </a:bodyPr>
          <a:lstStyle/>
          <a:p>
            <a:pPr algn="ctr">
              <a:lnSpc>
                <a:spcPts val="6233"/>
              </a:lnSpc>
            </a:pPr>
            <a:r>
              <a:rPr lang="ko-KR" altLang="en-US" sz="3200" dirty="0" err="1">
                <a:solidFill>
                  <a:schemeClr val="bg2"/>
                </a:solidFill>
                <a:latin typeface="KCC-간판체" panose="02000600000000000000" pitchFamily="2" charset="-127"/>
                <a:ea typeface="KCC-간판체" panose="02000600000000000000" pitchFamily="2" charset="-127"/>
              </a:rPr>
              <a:t>스윗비콘</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3" name="제목 1">
            <a:extLst>
              <a:ext uri="{FF2B5EF4-FFF2-40B4-BE49-F238E27FC236}">
                <a16:creationId xmlns:a16="http://schemas.microsoft.com/office/drawing/2014/main" id="{F4A7D714-C633-90B8-BF5F-07AF1EC1223C}"/>
              </a:ext>
            </a:extLst>
          </p:cNvPr>
          <p:cNvSpPr txBox="1"/>
          <p:nvPr/>
        </p:nvSpPr>
        <p:spPr>
          <a:xfrm>
            <a:off x="-12703" y="4581065"/>
            <a:ext cx="12192001" cy="2304000"/>
          </a:xfrm>
          <a:prstGeom prst="rect">
            <a:avLst/>
          </a:prstGeom>
          <a:solidFill>
            <a:srgbClr val="D8B838"/>
          </a:solidFill>
          <a:ln>
            <a:noFill/>
          </a:ln>
        </p:spPr>
        <p:txBody>
          <a:bodyPr lIns="0" tIns="0" rIns="0" bIns="0" anchor="ctr"/>
          <a:lstStyle>
            <a:lvl1pPr defTabSz="909638" latinLnBrk="1">
              <a:lnSpc>
                <a:spcPct val="90000"/>
              </a:lnSpc>
              <a:spcBef>
                <a:spcPts val="1000"/>
              </a:spcBef>
              <a:buFont typeface="Arial"/>
              <a:buChar char="•"/>
              <a:defRPr sz="2800">
                <a:solidFill>
                  <a:schemeClr val="tx1"/>
                </a:solidFill>
                <a:latin typeface="맑은 고딕"/>
                <a:ea typeface="맑은 고딕"/>
              </a:defRPr>
            </a:lvl1pPr>
            <a:lvl2pPr marL="681038" indent="-225425" defTabSz="909638" latinLnBrk="1">
              <a:lnSpc>
                <a:spcPct val="90000"/>
              </a:lnSpc>
              <a:spcBef>
                <a:spcPts val="500"/>
              </a:spcBef>
              <a:buFont typeface="Arial"/>
              <a:buChar char="•"/>
              <a:defRPr sz="2400">
                <a:solidFill>
                  <a:schemeClr val="tx1"/>
                </a:solidFill>
                <a:latin typeface="맑은 고딕"/>
                <a:ea typeface="맑은 고딕"/>
              </a:defRPr>
            </a:lvl2pPr>
            <a:lvl3pPr marL="1136650" indent="-225425" defTabSz="909638" latinLnBrk="1">
              <a:lnSpc>
                <a:spcPct val="90000"/>
              </a:lnSpc>
              <a:spcBef>
                <a:spcPts val="500"/>
              </a:spcBef>
              <a:buFont typeface="Arial"/>
              <a:buChar char="•"/>
              <a:defRPr sz="2000">
                <a:solidFill>
                  <a:schemeClr val="tx1"/>
                </a:solidFill>
                <a:latin typeface="맑은 고딕"/>
                <a:ea typeface="맑은 고딕"/>
              </a:defRPr>
            </a:lvl3pPr>
            <a:lvl4pPr marL="1592263" indent="-225425" defTabSz="909638" latinLnBrk="1">
              <a:lnSpc>
                <a:spcPct val="90000"/>
              </a:lnSpc>
              <a:spcBef>
                <a:spcPts val="500"/>
              </a:spcBef>
              <a:buFont typeface="Arial"/>
              <a:buChar char="•"/>
              <a:defRPr sz="1900">
                <a:solidFill>
                  <a:schemeClr val="tx1"/>
                </a:solidFill>
                <a:latin typeface="맑은 고딕"/>
                <a:ea typeface="맑은 고딕"/>
              </a:defRPr>
            </a:lvl4pPr>
            <a:lvl5pPr marL="2047875" indent="-225425" defTabSz="909638" latinLnBrk="1">
              <a:lnSpc>
                <a:spcPct val="90000"/>
              </a:lnSpc>
              <a:spcBef>
                <a:spcPts val="500"/>
              </a:spcBef>
              <a:buFont typeface="Arial"/>
              <a:buChar char="•"/>
              <a:defRPr sz="1900">
                <a:solidFill>
                  <a:schemeClr val="tx1"/>
                </a:solidFill>
                <a:latin typeface="맑은 고딕"/>
                <a:ea typeface="맑은 고딕"/>
              </a:defRPr>
            </a:lvl5pPr>
            <a:lvl6pPr marL="25050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6pPr>
            <a:lvl7pPr marL="29622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7pPr>
            <a:lvl8pPr marL="34194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8pPr>
            <a:lvl9pPr marL="3876675" indent="-225425" defTabSz="909638" eaLnBrk="0" fontAlgn="base" hangingPunct="0">
              <a:lnSpc>
                <a:spcPct val="90000"/>
              </a:lnSpc>
              <a:spcBef>
                <a:spcPts val="500"/>
              </a:spcBef>
              <a:spcAft>
                <a:spcPct val="0"/>
              </a:spcAft>
              <a:buFont typeface="Arial"/>
              <a:buChar char="•"/>
              <a:defRPr sz="1900">
                <a:solidFill>
                  <a:schemeClr val="tx1"/>
                </a:solidFill>
                <a:latin typeface="맑은 고딕"/>
                <a:ea typeface="맑은 고딕"/>
              </a:defRPr>
            </a:lvl9pPr>
          </a:lstStyle>
          <a:p>
            <a:pPr marL="0" marR="0" lvl="0" indent="0" algn="ctr" defTabSz="909638" rtl="0" eaLnBrk="1" latinLnBrk="0" hangingPunct="1">
              <a:lnSpc>
                <a:spcPct val="100000"/>
              </a:lnSpc>
              <a:spcBef>
                <a:spcPct val="0"/>
              </a:spcBef>
              <a:spcAft>
                <a:spcPct val="0"/>
              </a:spcAft>
              <a:buClrTx/>
              <a:buFontTx/>
              <a:buNone/>
              <a:defRPr/>
            </a:pPr>
            <a:r>
              <a:rPr kumimoji="1" lang="ko-KR" altLang="en-US" sz="4000" b="1" i="1" dirty="0">
                <a:solidFill>
                  <a:schemeClr val="bg1"/>
                </a:solidFill>
                <a:latin typeface="Arial"/>
              </a:rPr>
              <a:t>기존 지도서비스와의 </a:t>
            </a:r>
            <a:r>
              <a:rPr kumimoji="1" lang="ko-KR" altLang="en-US" sz="4000" b="1" i="1" dirty="0" err="1">
                <a:solidFill>
                  <a:schemeClr val="bg1"/>
                </a:solidFill>
                <a:latin typeface="Arial"/>
              </a:rPr>
              <a:t>차별점</a:t>
            </a:r>
            <a:r>
              <a:rPr kumimoji="1" lang="ko-KR" altLang="en-US" sz="4000" b="1" i="1" dirty="0">
                <a:solidFill>
                  <a:schemeClr val="bg1"/>
                </a:solidFill>
                <a:latin typeface="Arial"/>
              </a:rPr>
              <a:t> 부재</a:t>
            </a:r>
            <a:r>
              <a:rPr kumimoji="1" lang="en-US" altLang="ko-KR" sz="4000" b="1" i="1" dirty="0">
                <a:solidFill>
                  <a:schemeClr val="bg1"/>
                </a:solidFill>
                <a:latin typeface="Arial"/>
              </a:rPr>
              <a:t>,</a:t>
            </a:r>
          </a:p>
          <a:p>
            <a:pPr lvl="0" algn="ctr" latinLnBrk="0">
              <a:lnSpc>
                <a:spcPct val="100000"/>
              </a:lnSpc>
              <a:spcBef>
                <a:spcPct val="0"/>
              </a:spcBef>
              <a:spcAft>
                <a:spcPct val="0"/>
              </a:spcAft>
              <a:buNone/>
              <a:defRPr/>
            </a:pPr>
            <a:r>
              <a:rPr kumimoji="1" lang="ko-KR" altLang="en-US" sz="4000" b="1" i="1" dirty="0">
                <a:solidFill>
                  <a:schemeClr val="bg1"/>
                </a:solidFill>
                <a:latin typeface="Arial"/>
              </a:rPr>
              <a:t>단편적 서비스 제공</a:t>
            </a:r>
            <a:endParaRPr kumimoji="1" lang="en-US" altLang="ko-KR" sz="4000" b="1" i="1" u="none" strike="noStrike" kern="1200" cap="none" spc="0" normalizeH="0" baseline="0" dirty="0">
              <a:solidFill>
                <a:schemeClr val="bg1"/>
              </a:solidFill>
              <a:effectLst/>
              <a:uLnTx/>
              <a:uFillTx/>
              <a:latin typeface="Arial"/>
              <a:ea typeface="맑은 고딕"/>
              <a:cs typeface="+mn-cs"/>
            </a:endParaRPr>
          </a:p>
        </p:txBody>
      </p:sp>
    </p:spTree>
    <p:extLst>
      <p:ext uri="{BB962C8B-B14F-4D97-AF65-F5344CB8AC3E}">
        <p14:creationId xmlns:p14="http://schemas.microsoft.com/office/powerpoint/2010/main" val="189228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TextBox 34"/>
          <p:cNvSpPr txBox="1"/>
          <p:nvPr/>
        </p:nvSpPr>
        <p:spPr>
          <a:xfrm>
            <a:off x="673099" y="436058"/>
            <a:ext cx="10820399"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7" name="TextBox 34"/>
          <p:cNvSpPr txBox="1"/>
          <p:nvPr/>
        </p:nvSpPr>
        <p:spPr>
          <a:xfrm>
            <a:off x="335665" y="919371"/>
            <a:ext cx="11516809" cy="785604"/>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참조 사이트 </a:t>
            </a:r>
            <a:r>
              <a:rPr lang="en-US" altLang="ko-KR" sz="3200">
                <a:solidFill>
                  <a:schemeClr val="bg2"/>
                </a:solidFill>
                <a:latin typeface="KCC-간판체"/>
                <a:ea typeface="KCC-간판체"/>
              </a:rPr>
              <a:t>: DB,</a:t>
            </a:r>
            <a:r>
              <a:rPr lang="ko-KR" altLang="en-US" sz="3200">
                <a:solidFill>
                  <a:schemeClr val="bg2"/>
                </a:solidFill>
                <a:latin typeface="KCC-간판체"/>
                <a:ea typeface="KCC-간판체"/>
              </a:rPr>
              <a:t> 기능구현</a:t>
            </a:r>
            <a:r>
              <a:rPr lang="en-US" altLang="ko-KR" sz="3200">
                <a:solidFill>
                  <a:schemeClr val="bg2"/>
                </a:solidFill>
                <a:latin typeface="KCC-간판체"/>
                <a:ea typeface="KCC-간판체"/>
              </a:rPr>
              <a:t>-</a:t>
            </a:r>
          </a:p>
        </p:txBody>
      </p:sp>
      <p:pic>
        <p:nvPicPr>
          <p:cNvPr id="2" name="그림 1"/>
          <p:cNvPicPr>
            <a:picLocks noChangeAspect="1"/>
          </p:cNvPicPr>
          <p:nvPr/>
        </p:nvPicPr>
        <p:blipFill rotWithShape="1">
          <a:blip r:embed="rId2"/>
          <a:srcRect t="4390" b="5710"/>
          <a:stretch>
            <a:fillRect/>
          </a:stretch>
        </p:blipFill>
        <p:spPr>
          <a:xfrm>
            <a:off x="582594" y="1938431"/>
            <a:ext cx="5407700" cy="2734628"/>
          </a:xfrm>
          <a:prstGeom prst="rect">
            <a:avLst/>
          </a:prstGeom>
        </p:spPr>
      </p:pic>
      <p:pic>
        <p:nvPicPr>
          <p:cNvPr id="8" name="그림 7"/>
          <p:cNvPicPr>
            <a:picLocks noChangeAspect="1"/>
          </p:cNvPicPr>
          <p:nvPr/>
        </p:nvPicPr>
        <p:blipFill rotWithShape="1">
          <a:blip r:embed="rId3"/>
          <a:srcRect t="4220" b="4470"/>
          <a:stretch>
            <a:fillRect/>
          </a:stretch>
        </p:blipFill>
        <p:spPr>
          <a:xfrm>
            <a:off x="6285052" y="1938432"/>
            <a:ext cx="5324353" cy="2734628"/>
          </a:xfrm>
          <a:prstGeom prst="rect">
            <a:avLst/>
          </a:prstGeom>
        </p:spPr>
      </p:pic>
      <p:sp>
        <p:nvSpPr>
          <p:cNvPr id="9" name="TextBox 34"/>
          <p:cNvSpPr txBox="1"/>
          <p:nvPr/>
        </p:nvSpPr>
        <p:spPr>
          <a:xfrm>
            <a:off x="1167453" y="4869829"/>
            <a:ext cx="4237982" cy="1510029"/>
          </a:xfrm>
          <a:prstGeom prst="rect">
            <a:avLst/>
          </a:prstGeom>
        </p:spPr>
        <p:txBody>
          <a:bodyPr wrap="square" lIns="0" tIns="0" rIns="0" bIns="0" anchor="t">
            <a:spAutoFit/>
          </a:bodyPr>
          <a:lstStyle/>
          <a:p>
            <a:pPr algn="ctr">
              <a:lnSpc>
                <a:spcPts val="6233"/>
              </a:lnSpc>
              <a:defRPr/>
            </a:pPr>
            <a:r>
              <a:rPr lang="ko-KR" altLang="en-US" sz="3200">
                <a:solidFill>
                  <a:schemeClr val="bg2"/>
                </a:solidFill>
                <a:latin typeface="KCC-간판체"/>
                <a:ea typeface="KCC-간판체"/>
              </a:rPr>
              <a:t>서울 열린 데이터 광장</a:t>
            </a:r>
            <a:br>
              <a:rPr lang="en-US" altLang="ko-KR" sz="3200">
                <a:solidFill>
                  <a:schemeClr val="bg2"/>
                </a:solidFill>
                <a:latin typeface="KCC-간판체"/>
                <a:ea typeface="KCC-간판체"/>
              </a:rPr>
            </a:br>
            <a:r>
              <a:rPr lang="en-US" altLang="ko-KR" sz="3200">
                <a:solidFill>
                  <a:schemeClr val="bg2"/>
                </a:solidFill>
                <a:latin typeface="KCC-간판체"/>
                <a:ea typeface="KCC-간판체"/>
              </a:rPr>
              <a:t>-&gt;</a:t>
            </a:r>
            <a:r>
              <a:rPr lang="ko-KR" altLang="en-US" sz="3200">
                <a:solidFill>
                  <a:schemeClr val="bg2"/>
                </a:solidFill>
                <a:latin typeface="KCC-간판체"/>
                <a:ea typeface="KCC-간판체"/>
              </a:rPr>
              <a:t>서울시 공공데이터</a:t>
            </a:r>
            <a:endParaRPr lang="en-US" sz="3200">
              <a:solidFill>
                <a:schemeClr val="bg2"/>
              </a:solidFill>
              <a:latin typeface="KCC-간판체"/>
              <a:ea typeface="KCC-간판체"/>
            </a:endParaRPr>
          </a:p>
        </p:txBody>
      </p:sp>
      <p:sp>
        <p:nvSpPr>
          <p:cNvPr id="10" name="TextBox 34"/>
          <p:cNvSpPr txBox="1"/>
          <p:nvPr/>
        </p:nvSpPr>
        <p:spPr>
          <a:xfrm>
            <a:off x="6758478" y="4869828"/>
            <a:ext cx="4377499" cy="151002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Kakao</a:t>
            </a:r>
            <a:r>
              <a:rPr lang="ko-KR" altLang="en-US" sz="3200">
                <a:solidFill>
                  <a:schemeClr val="bg2"/>
                </a:solidFill>
                <a:latin typeface="KCC-간판체"/>
                <a:ea typeface="KCC-간판체"/>
              </a:rPr>
              <a:t> 디벨로퍼스</a:t>
            </a:r>
          </a:p>
          <a:p>
            <a:pPr algn="ctr">
              <a:lnSpc>
                <a:spcPts val="6233"/>
              </a:lnSpc>
              <a:defRPr/>
            </a:pPr>
            <a:r>
              <a:rPr lang="en-US" sz="3200">
                <a:solidFill>
                  <a:schemeClr val="bg2"/>
                </a:solidFill>
                <a:latin typeface="KCC-간판체"/>
                <a:ea typeface="KCC-간판체"/>
              </a:rPr>
              <a:t>-&gt; </a:t>
            </a:r>
            <a:r>
              <a:rPr lang="ko-KR" altLang="en-US" sz="3200">
                <a:solidFill>
                  <a:schemeClr val="bg2"/>
                </a:solidFill>
                <a:latin typeface="KCC-간판체"/>
                <a:ea typeface="KCC-간판체"/>
              </a:rPr>
              <a:t>맵 구현</a:t>
            </a:r>
            <a:endParaRPr lang="en-US" sz="3200">
              <a:solidFill>
                <a:schemeClr val="bg2"/>
              </a:solidFill>
              <a:latin typeface="KCC-간판체"/>
              <a:ea typeface="KCC-간판체"/>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57AF3E8-08E4-E7FC-9CB6-7D850965ACB2}"/>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a:extLst>
              <a:ext uri="{FF2B5EF4-FFF2-40B4-BE49-F238E27FC236}">
                <a16:creationId xmlns:a16="http://schemas.microsoft.com/office/drawing/2014/main" id="{92D44256-AC1D-6D35-ECF3-6D5F01D579CD}"/>
              </a:ext>
            </a:extLst>
          </p:cNvPr>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6" name="TextBox 34">
            <a:extLst>
              <a:ext uri="{FF2B5EF4-FFF2-40B4-BE49-F238E27FC236}">
                <a16:creationId xmlns:a16="http://schemas.microsoft.com/office/drawing/2014/main" id="{76BFD120-E394-A070-B06D-B5FCCB062ECE}"/>
              </a:ext>
            </a:extLst>
          </p:cNvPr>
          <p:cNvSpPr txBox="1"/>
          <p:nvPr/>
        </p:nvSpPr>
        <p:spPr>
          <a:xfrm>
            <a:off x="673099" y="436058"/>
            <a:ext cx="10820399"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7" name="TextBox 34">
            <a:extLst>
              <a:ext uri="{FF2B5EF4-FFF2-40B4-BE49-F238E27FC236}">
                <a16:creationId xmlns:a16="http://schemas.microsoft.com/office/drawing/2014/main" id="{0CC5E59B-7D72-AE60-B516-5D88727F64F9}"/>
              </a:ext>
            </a:extLst>
          </p:cNvPr>
          <p:cNvSpPr txBox="1"/>
          <p:nvPr/>
        </p:nvSpPr>
        <p:spPr>
          <a:xfrm>
            <a:off x="335665" y="919371"/>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참조 사이트 </a:t>
            </a:r>
            <a:r>
              <a:rPr lang="en-US" altLang="ko-KR" sz="3200" dirty="0">
                <a:solidFill>
                  <a:schemeClr val="bg2"/>
                </a:solidFill>
                <a:latin typeface="KCC-간판체" panose="02000600000000000000" pitchFamily="2" charset="-127"/>
                <a:ea typeface="KCC-간판체" panose="02000600000000000000" pitchFamily="2" charset="-127"/>
              </a:rPr>
              <a:t>: UI-</a:t>
            </a:r>
            <a:endParaRPr lang="en-US" sz="3200" dirty="0">
              <a:solidFill>
                <a:schemeClr val="bg2"/>
              </a:solidFill>
              <a:latin typeface="KCC-간판체" panose="02000600000000000000" pitchFamily="2" charset="-127"/>
              <a:ea typeface="KCC-간판체" panose="02000600000000000000" pitchFamily="2" charset="-127"/>
            </a:endParaRPr>
          </a:p>
        </p:txBody>
      </p:sp>
      <p:pic>
        <p:nvPicPr>
          <p:cNvPr id="8" name="그림 7">
            <a:extLst>
              <a:ext uri="{FF2B5EF4-FFF2-40B4-BE49-F238E27FC236}">
                <a16:creationId xmlns:a16="http://schemas.microsoft.com/office/drawing/2014/main" id="{467BE170-91B6-952D-3E70-E1B06F0BC55B}"/>
              </a:ext>
            </a:extLst>
          </p:cNvPr>
          <p:cNvPicPr>
            <a:picLocks noChangeAspect="1"/>
          </p:cNvPicPr>
          <p:nvPr/>
        </p:nvPicPr>
        <p:blipFill rotWithShape="1">
          <a:blip r:embed="rId2"/>
          <a:srcRect t="4220" b="5711"/>
          <a:stretch/>
        </p:blipFill>
        <p:spPr>
          <a:xfrm>
            <a:off x="637586" y="1955372"/>
            <a:ext cx="5367701" cy="2838275"/>
          </a:xfrm>
          <a:prstGeom prst="rect">
            <a:avLst/>
          </a:prstGeom>
        </p:spPr>
      </p:pic>
      <p:pic>
        <p:nvPicPr>
          <p:cNvPr id="10" name="그림 9">
            <a:extLst>
              <a:ext uri="{FF2B5EF4-FFF2-40B4-BE49-F238E27FC236}">
                <a16:creationId xmlns:a16="http://schemas.microsoft.com/office/drawing/2014/main" id="{698FB60A-D7C7-B950-629B-F228CC94ED8E}"/>
              </a:ext>
            </a:extLst>
          </p:cNvPr>
          <p:cNvPicPr>
            <a:picLocks noChangeAspect="1"/>
          </p:cNvPicPr>
          <p:nvPr/>
        </p:nvPicPr>
        <p:blipFill rotWithShape="1">
          <a:blip r:embed="rId3"/>
          <a:srcRect t="4401" b="4725"/>
          <a:stretch/>
        </p:blipFill>
        <p:spPr>
          <a:xfrm>
            <a:off x="6260677" y="1955372"/>
            <a:ext cx="5320193" cy="2838275"/>
          </a:xfrm>
          <a:prstGeom prst="rect">
            <a:avLst/>
          </a:prstGeom>
        </p:spPr>
      </p:pic>
      <p:sp>
        <p:nvSpPr>
          <p:cNvPr id="15" name="TextBox 34">
            <a:extLst>
              <a:ext uri="{FF2B5EF4-FFF2-40B4-BE49-F238E27FC236}">
                <a16:creationId xmlns:a16="http://schemas.microsoft.com/office/drawing/2014/main" id="{980A4AC6-6FDF-9FCC-EC0B-2423C2B9333B}"/>
              </a:ext>
            </a:extLst>
          </p:cNvPr>
          <p:cNvSpPr txBox="1"/>
          <p:nvPr/>
        </p:nvSpPr>
        <p:spPr>
          <a:xfrm>
            <a:off x="1167453" y="4869829"/>
            <a:ext cx="4237982" cy="714939"/>
          </a:xfrm>
          <a:prstGeom prst="rect">
            <a:avLst/>
          </a:prstGeom>
        </p:spPr>
        <p:txBody>
          <a:bodyPr wrap="square" lIns="0" tIns="0" rIns="0" bIns="0" rtlCol="0" anchor="t">
            <a:spAutoFit/>
          </a:bodyPr>
          <a:lstStyle/>
          <a:p>
            <a:pPr algn="ctr">
              <a:lnSpc>
                <a:spcPts val="6233"/>
              </a:lnSpc>
            </a:pPr>
            <a:r>
              <a:rPr lang="ko-KR" altLang="en-US" sz="3200" dirty="0" err="1">
                <a:solidFill>
                  <a:schemeClr val="bg2"/>
                </a:solidFill>
                <a:latin typeface="KCC-간판체" panose="02000600000000000000" pitchFamily="2" charset="-127"/>
                <a:ea typeface="KCC-간판체" panose="02000600000000000000" pitchFamily="2" charset="-127"/>
              </a:rPr>
              <a:t>피치바이피치</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6" name="TextBox 34">
            <a:extLst>
              <a:ext uri="{FF2B5EF4-FFF2-40B4-BE49-F238E27FC236}">
                <a16:creationId xmlns:a16="http://schemas.microsoft.com/office/drawing/2014/main" id="{32D6AD58-A65F-8AB6-1AB7-F86A7640E5E6}"/>
              </a:ext>
            </a:extLst>
          </p:cNvPr>
          <p:cNvSpPr txBox="1"/>
          <p:nvPr/>
        </p:nvSpPr>
        <p:spPr>
          <a:xfrm>
            <a:off x="6758478" y="4869828"/>
            <a:ext cx="4377499" cy="714939"/>
          </a:xfrm>
          <a:prstGeom prst="rect">
            <a:avLst/>
          </a:prstGeom>
        </p:spPr>
        <p:txBody>
          <a:bodyPr wrap="square" lIns="0" tIns="0" rIns="0" bIns="0" rtlCol="0" anchor="t">
            <a:spAutoFit/>
          </a:bodyPr>
          <a:lstStyle/>
          <a:p>
            <a:pPr algn="ctr">
              <a:lnSpc>
                <a:spcPts val="6233"/>
              </a:lnSpc>
            </a:pPr>
            <a:r>
              <a:rPr lang="ko-KR" altLang="en-US" sz="3200" dirty="0" err="1">
                <a:solidFill>
                  <a:schemeClr val="bg2"/>
                </a:solidFill>
                <a:latin typeface="KCC-간판체" panose="02000600000000000000" pitchFamily="2" charset="-127"/>
                <a:ea typeface="KCC-간판체" panose="02000600000000000000" pitchFamily="2" charset="-127"/>
              </a:rPr>
              <a:t>망고플레이트</a:t>
            </a:r>
            <a:endParaRPr lang="en-US" sz="3200" dirty="0">
              <a:solidFill>
                <a:schemeClr val="bg2"/>
              </a:solidFill>
              <a:latin typeface="KCC-간판체" panose="02000600000000000000" pitchFamily="2" charset="-127"/>
              <a:ea typeface="KCC-간판체" panose="02000600000000000000" pitchFamily="2" charset="-127"/>
            </a:endParaRPr>
          </a:p>
        </p:txBody>
      </p:sp>
    </p:spTree>
    <p:extLst>
      <p:ext uri="{BB962C8B-B14F-4D97-AF65-F5344CB8AC3E}">
        <p14:creationId xmlns:p14="http://schemas.microsoft.com/office/powerpoint/2010/main" val="2362631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TextBox 34"/>
          <p:cNvSpPr txBox="1"/>
          <p:nvPr/>
        </p:nvSpPr>
        <p:spPr>
          <a:xfrm>
            <a:off x="673099" y="551467"/>
            <a:ext cx="10820399"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7" name="TextBox 34"/>
          <p:cNvSpPr txBox="1"/>
          <p:nvPr/>
        </p:nvSpPr>
        <p:spPr>
          <a:xfrm>
            <a:off x="335665" y="1034780"/>
            <a:ext cx="11516809" cy="71493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프로젝트 주제</a:t>
            </a:r>
            <a:r>
              <a:rPr lang="en-US" altLang="ko-KR" sz="3200">
                <a:solidFill>
                  <a:schemeClr val="bg2"/>
                </a:solidFill>
                <a:latin typeface="KCC-간판체"/>
                <a:ea typeface="KCC-간판체"/>
              </a:rPr>
              <a:t>-</a:t>
            </a:r>
            <a:endParaRPr lang="en-US" sz="3200">
              <a:solidFill>
                <a:schemeClr val="bg2"/>
              </a:solidFill>
              <a:latin typeface="KCC-간판체"/>
              <a:ea typeface="KCC-간판체"/>
            </a:endParaRPr>
          </a:p>
        </p:txBody>
      </p:sp>
      <p:pic>
        <p:nvPicPr>
          <p:cNvPr id="32" name="Picture 3"/>
          <p:cNvPicPr>
            <a:picLocks noChangeAspect="1"/>
          </p:cNvPicPr>
          <p:nvPr/>
        </p:nvPicPr>
        <p:blipFill rotWithShape="1">
          <a:blip r:embed="rId3"/>
          <a:srcRect/>
          <a:stretch>
            <a:fillRect/>
          </a:stretch>
        </p:blipFill>
        <p:spPr>
          <a:xfrm rot="7924248">
            <a:off x="9481168" y="5092379"/>
            <a:ext cx="3087994" cy="1482394"/>
          </a:xfrm>
          <a:prstGeom prst="rect">
            <a:avLst/>
          </a:prstGeom>
        </p:spPr>
      </p:pic>
      <p:pic>
        <p:nvPicPr>
          <p:cNvPr id="33" name="Picture 13"/>
          <p:cNvPicPr>
            <a:picLocks noChangeAspect="1"/>
          </p:cNvPicPr>
          <p:nvPr/>
        </p:nvPicPr>
        <p:blipFill rotWithShape="1">
          <a:blip r:embed="rId4"/>
          <a:srcRect/>
          <a:stretch>
            <a:fillRect/>
          </a:stretch>
        </p:blipFill>
        <p:spPr>
          <a:xfrm rot="19168230">
            <a:off x="10816595" y="681345"/>
            <a:ext cx="1878157" cy="706870"/>
          </a:xfrm>
          <a:prstGeom prst="rect">
            <a:avLst/>
          </a:prstGeom>
        </p:spPr>
      </p:pic>
      <p:sp>
        <p:nvSpPr>
          <p:cNvPr id="57" name="직사각형 56"/>
          <p:cNvSpPr/>
          <p:nvPr/>
        </p:nvSpPr>
        <p:spPr>
          <a:xfrm>
            <a:off x="1616729" y="2050231"/>
            <a:ext cx="8958541" cy="4322577"/>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2" name="그룹 11"/>
          <p:cNvGrpSpPr/>
          <p:nvPr/>
        </p:nvGrpSpPr>
        <p:grpSpPr>
          <a:xfrm>
            <a:off x="2242820" y="2095886"/>
            <a:ext cx="8466579" cy="4055375"/>
            <a:chOff x="4021486" y="2353018"/>
            <a:chExt cx="8675558" cy="4155473"/>
          </a:xfrm>
        </p:grpSpPr>
        <p:cxnSp>
          <p:nvCxnSpPr>
            <p:cNvPr id="17" name="직선 연결선 16"/>
            <p:cNvCxnSpPr/>
            <p:nvPr/>
          </p:nvCxnSpPr>
          <p:spPr>
            <a:xfrm>
              <a:off x="4549436" y="3056020"/>
              <a:ext cx="7056000" cy="0"/>
            </a:xfrm>
            <a:prstGeom prst="line">
              <a:avLst/>
            </a:prstGeom>
            <a:ln w="38100">
              <a:solidFill>
                <a:srgbClr val="D8B838"/>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4549436" y="3922294"/>
              <a:ext cx="7056000" cy="0"/>
            </a:xfrm>
            <a:prstGeom prst="line">
              <a:avLst/>
            </a:prstGeom>
            <a:ln w="38100">
              <a:solidFill>
                <a:srgbClr val="D8B838"/>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549436" y="4788568"/>
              <a:ext cx="7056000" cy="0"/>
            </a:xfrm>
            <a:prstGeom prst="line">
              <a:avLst/>
            </a:prstGeom>
            <a:ln w="38100">
              <a:solidFill>
                <a:srgbClr val="D8B838"/>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4549436" y="5654842"/>
              <a:ext cx="7056000" cy="0"/>
            </a:xfrm>
            <a:prstGeom prst="line">
              <a:avLst/>
            </a:prstGeom>
            <a:ln w="38100">
              <a:solidFill>
                <a:srgbClr val="D8B838"/>
              </a:solidFill>
            </a:ln>
          </p:spPr>
          <p:style>
            <a:lnRef idx="1">
              <a:schemeClr val="accent1"/>
            </a:lnRef>
            <a:fillRef idx="0">
              <a:schemeClr val="accent1"/>
            </a:fillRef>
            <a:effectRef idx="0">
              <a:schemeClr val="accent1"/>
            </a:effectRef>
            <a:fontRef idx="minor">
              <a:schemeClr val="tx1"/>
            </a:fontRef>
          </p:style>
        </p:cxnSp>
        <p:grpSp>
          <p:nvGrpSpPr>
            <p:cNvPr id="37" name="그룹 36"/>
            <p:cNvGrpSpPr/>
            <p:nvPr/>
          </p:nvGrpSpPr>
          <p:grpSpPr>
            <a:xfrm>
              <a:off x="4021486" y="2353018"/>
              <a:ext cx="383831" cy="659929"/>
              <a:chOff x="2864493" y="2353018"/>
              <a:chExt cx="383831" cy="659929"/>
            </a:xfrm>
          </p:grpSpPr>
          <p:sp>
            <p:nvSpPr>
              <p:cNvPr id="55" name="직사각형 54"/>
              <p:cNvSpPr/>
              <p:nvPr/>
            </p:nvSpPr>
            <p:spPr>
              <a:xfrm>
                <a:off x="2864493" y="2652947"/>
                <a:ext cx="360000" cy="360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6" name="1/2 액자 55"/>
              <p:cNvSpPr/>
              <p:nvPr/>
            </p:nvSpPr>
            <p:spPr>
              <a:xfrm rot="13250348">
                <a:off x="2923999" y="2353018"/>
                <a:ext cx="324325" cy="532831"/>
              </a:xfrm>
              <a:prstGeom prst="halfFrame">
                <a:avLst>
                  <a:gd name="adj1" fmla="val 33333"/>
                  <a:gd name="adj2" fmla="val 33333"/>
                </a:avLst>
              </a:prstGeom>
              <a:solidFill>
                <a:srgbClr val="F30D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pSp>
        <p:grpSp>
          <p:nvGrpSpPr>
            <p:cNvPr id="38" name="그룹 37"/>
            <p:cNvGrpSpPr/>
            <p:nvPr/>
          </p:nvGrpSpPr>
          <p:grpSpPr>
            <a:xfrm>
              <a:off x="4021486" y="4100251"/>
              <a:ext cx="383831" cy="659929"/>
              <a:chOff x="2864493" y="4100252"/>
              <a:chExt cx="383831" cy="659929"/>
            </a:xfrm>
          </p:grpSpPr>
          <p:sp>
            <p:nvSpPr>
              <p:cNvPr id="53" name="직사각형 52"/>
              <p:cNvSpPr/>
              <p:nvPr/>
            </p:nvSpPr>
            <p:spPr>
              <a:xfrm>
                <a:off x="2864493" y="4400181"/>
                <a:ext cx="360000" cy="360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4" name="1/2 액자 53"/>
              <p:cNvSpPr/>
              <p:nvPr/>
            </p:nvSpPr>
            <p:spPr>
              <a:xfrm rot="13250348">
                <a:off x="2923999" y="4100252"/>
                <a:ext cx="324325" cy="532831"/>
              </a:xfrm>
              <a:prstGeom prst="halfFrame">
                <a:avLst>
                  <a:gd name="adj1" fmla="val 33333"/>
                  <a:gd name="adj2" fmla="val 33333"/>
                </a:avLst>
              </a:prstGeom>
              <a:solidFill>
                <a:srgbClr val="F30D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pSp>
        <p:grpSp>
          <p:nvGrpSpPr>
            <p:cNvPr id="39" name="그룹 38"/>
            <p:cNvGrpSpPr/>
            <p:nvPr/>
          </p:nvGrpSpPr>
          <p:grpSpPr>
            <a:xfrm>
              <a:off x="4021486" y="3226635"/>
              <a:ext cx="383831" cy="659929"/>
              <a:chOff x="2864493" y="3226635"/>
              <a:chExt cx="383831" cy="659929"/>
            </a:xfrm>
          </p:grpSpPr>
          <p:sp>
            <p:nvSpPr>
              <p:cNvPr id="51" name="직사각형 50"/>
              <p:cNvSpPr/>
              <p:nvPr/>
            </p:nvSpPr>
            <p:spPr>
              <a:xfrm>
                <a:off x="2864493" y="3526564"/>
                <a:ext cx="360000" cy="360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2" name="1/2 액자 51"/>
              <p:cNvSpPr/>
              <p:nvPr/>
            </p:nvSpPr>
            <p:spPr>
              <a:xfrm rot="13250348">
                <a:off x="2923999" y="3226635"/>
                <a:ext cx="324325" cy="532831"/>
              </a:xfrm>
              <a:prstGeom prst="halfFrame">
                <a:avLst>
                  <a:gd name="adj1" fmla="val 33333"/>
                  <a:gd name="adj2" fmla="val 33333"/>
                </a:avLst>
              </a:prstGeom>
              <a:solidFill>
                <a:srgbClr val="F30D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pSp>
        <p:grpSp>
          <p:nvGrpSpPr>
            <p:cNvPr id="40" name="그룹 39"/>
            <p:cNvGrpSpPr/>
            <p:nvPr/>
          </p:nvGrpSpPr>
          <p:grpSpPr>
            <a:xfrm>
              <a:off x="4021486" y="4973867"/>
              <a:ext cx="383831" cy="1436991"/>
              <a:chOff x="2864493" y="4973868"/>
              <a:chExt cx="383831" cy="1436991"/>
            </a:xfrm>
          </p:grpSpPr>
          <p:sp>
            <p:nvSpPr>
              <p:cNvPr id="47" name="직사각형 46"/>
              <p:cNvSpPr/>
              <p:nvPr/>
            </p:nvSpPr>
            <p:spPr>
              <a:xfrm>
                <a:off x="2864493" y="5273797"/>
                <a:ext cx="360000" cy="360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1/2 액자 47"/>
              <p:cNvSpPr/>
              <p:nvPr/>
            </p:nvSpPr>
            <p:spPr>
              <a:xfrm rot="13250348">
                <a:off x="2923999" y="4973868"/>
                <a:ext cx="324325" cy="532831"/>
              </a:xfrm>
              <a:prstGeom prst="halfFrame">
                <a:avLst>
                  <a:gd name="adj1" fmla="val 33333"/>
                  <a:gd name="adj2" fmla="val 33333"/>
                </a:avLst>
              </a:prstGeom>
              <a:solidFill>
                <a:srgbClr val="F30D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sp>
            <p:nvSpPr>
              <p:cNvPr id="49" name="직사각형 48"/>
              <p:cNvSpPr/>
              <p:nvPr/>
            </p:nvSpPr>
            <p:spPr>
              <a:xfrm>
                <a:off x="2864493" y="6050859"/>
                <a:ext cx="360000" cy="360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1/2 액자 49"/>
              <p:cNvSpPr/>
              <p:nvPr/>
            </p:nvSpPr>
            <p:spPr>
              <a:xfrm rot="13250348">
                <a:off x="2923999" y="5750930"/>
                <a:ext cx="324325" cy="532831"/>
              </a:xfrm>
              <a:prstGeom prst="halfFrame">
                <a:avLst>
                  <a:gd name="adj1" fmla="val 33333"/>
                  <a:gd name="adj2" fmla="val 33333"/>
                </a:avLst>
              </a:prstGeom>
              <a:solidFill>
                <a:srgbClr val="F30D0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chemeClr val="tx1"/>
                  </a:solidFill>
                </a:endParaRPr>
              </a:p>
            </p:txBody>
          </p:sp>
        </p:grpSp>
        <p:sp>
          <p:nvSpPr>
            <p:cNvPr id="41" name="TextBox 40"/>
            <p:cNvSpPr txBox="1"/>
            <p:nvPr/>
          </p:nvSpPr>
          <p:spPr>
            <a:xfrm>
              <a:off x="4546854" y="2569825"/>
              <a:ext cx="6942825" cy="536135"/>
            </a:xfrm>
            <a:prstGeom prst="rect">
              <a:avLst/>
            </a:prstGeom>
            <a:noFill/>
          </p:spPr>
          <p:txBody>
            <a:bodyPr wrap="square">
              <a:spAutoFit/>
            </a:bodyPr>
            <a:lstStyle/>
            <a:p>
              <a:pPr lvl="0">
                <a:defRPr/>
              </a:pPr>
              <a:r>
                <a:rPr lang="ko-KR" altLang="en-US" sz="2800" b="1">
                  <a:solidFill>
                    <a:srgbClr val="CC6600"/>
                  </a:solidFill>
                  <a:latin typeface="KCC-간판체"/>
                  <a:ea typeface="KCC-간판체"/>
                </a:rPr>
                <a:t>이용자에게 친숙</a:t>
              </a:r>
              <a:r>
                <a:rPr lang="en-US" altLang="ko-KR" sz="2800" b="1">
                  <a:solidFill>
                    <a:srgbClr val="CC6600"/>
                  </a:solidFill>
                  <a:latin typeface="KCC-간판체"/>
                  <a:ea typeface="KCC-간판체"/>
                </a:rPr>
                <a:t>/</a:t>
              </a:r>
              <a:r>
                <a:rPr lang="ko-KR" altLang="en-US" sz="2800" b="1">
                  <a:solidFill>
                    <a:srgbClr val="CC6600"/>
                  </a:solidFill>
                  <a:latin typeface="KCC-간판체"/>
                  <a:ea typeface="KCC-간판체"/>
                </a:rPr>
                <a:t>간편한 </a:t>
              </a:r>
              <a:r>
                <a:rPr lang="en-US" altLang="ko-KR" sz="2800" b="1">
                  <a:solidFill>
                    <a:srgbClr val="CC6600"/>
                  </a:solidFill>
                  <a:latin typeface="KCC-간판체"/>
                  <a:ea typeface="KCC-간판체"/>
                </a:rPr>
                <a:t>UI·UX </a:t>
              </a:r>
              <a:r>
                <a:rPr lang="ko-KR" altLang="en-US" sz="2800" b="1">
                  <a:solidFill>
                    <a:srgbClr val="CC6600"/>
                  </a:solidFill>
                  <a:latin typeface="KCC-간판체"/>
                  <a:ea typeface="KCC-간판체"/>
                </a:rPr>
                <a:t>디자인 구현</a:t>
              </a:r>
            </a:p>
          </p:txBody>
        </p:sp>
        <p:sp>
          <p:nvSpPr>
            <p:cNvPr id="42" name="TextBox 41"/>
            <p:cNvSpPr txBox="1"/>
            <p:nvPr/>
          </p:nvSpPr>
          <p:spPr>
            <a:xfrm>
              <a:off x="4546854" y="3441209"/>
              <a:ext cx="7559613" cy="536135"/>
            </a:xfrm>
            <a:prstGeom prst="rect">
              <a:avLst/>
            </a:prstGeom>
            <a:noFill/>
          </p:spPr>
          <p:txBody>
            <a:bodyPr wrap="square">
              <a:spAutoFit/>
            </a:bodyPr>
            <a:lstStyle/>
            <a:p>
              <a:pPr lvl="0">
                <a:defRPr/>
              </a:pPr>
              <a:r>
                <a:rPr lang="ko-KR" altLang="en-US" sz="2800" b="1">
                  <a:solidFill>
                    <a:srgbClr val="CC6600"/>
                  </a:solidFill>
                  <a:latin typeface="KCC-간판체"/>
                  <a:ea typeface="KCC-간판체"/>
                </a:rPr>
                <a:t>공공데이터 활용</a:t>
              </a:r>
              <a:r>
                <a:rPr lang="en-US" altLang="ko-KR" sz="2800" b="1">
                  <a:solidFill>
                    <a:srgbClr val="CC6600"/>
                  </a:solidFill>
                  <a:latin typeface="KCC-간판체"/>
                  <a:ea typeface="KCC-간판체"/>
                </a:rPr>
                <a:t>, </a:t>
              </a:r>
              <a:r>
                <a:rPr lang="ko-KR" altLang="en-US" sz="2800" b="1">
                  <a:solidFill>
                    <a:srgbClr val="CC6600"/>
                  </a:solidFill>
                  <a:latin typeface="KCC-간판체"/>
                  <a:ea typeface="KCC-간판체"/>
                </a:rPr>
                <a:t>전문성 있는 카페 </a:t>
              </a:r>
              <a:r>
                <a:rPr lang="en-US" altLang="ko-KR" sz="2800" b="1">
                  <a:solidFill>
                    <a:srgbClr val="CC6600"/>
                  </a:solidFill>
                  <a:latin typeface="KCC-간판체"/>
                  <a:ea typeface="KCC-간판체"/>
                </a:rPr>
                <a:t>DB</a:t>
              </a:r>
              <a:r>
                <a:rPr lang="ko-KR" altLang="en-US" sz="2800" b="1">
                  <a:solidFill>
                    <a:srgbClr val="CC6600"/>
                  </a:solidFill>
                  <a:latin typeface="KCC-간판체"/>
                  <a:ea typeface="KCC-간판체"/>
                </a:rPr>
                <a:t>서비스 구축</a:t>
              </a:r>
            </a:p>
          </p:txBody>
        </p:sp>
        <p:sp>
          <p:nvSpPr>
            <p:cNvPr id="43" name="TextBox 42"/>
            <p:cNvSpPr txBox="1"/>
            <p:nvPr/>
          </p:nvSpPr>
          <p:spPr>
            <a:xfrm>
              <a:off x="4546853" y="4312593"/>
              <a:ext cx="7223949" cy="536135"/>
            </a:xfrm>
            <a:prstGeom prst="rect">
              <a:avLst/>
            </a:prstGeom>
            <a:noFill/>
          </p:spPr>
          <p:txBody>
            <a:bodyPr wrap="square">
              <a:spAutoFit/>
            </a:bodyPr>
            <a:lstStyle/>
            <a:p>
              <a:pPr lvl="0">
                <a:defRPr/>
              </a:pPr>
              <a:r>
                <a:rPr lang="ko-KR" altLang="en-US" sz="2800" b="1">
                  <a:solidFill>
                    <a:srgbClr val="CC6600"/>
                  </a:solidFill>
                  <a:latin typeface="KCC-간판체"/>
                  <a:ea typeface="KCC-간판체"/>
                </a:rPr>
                <a:t>카카오</a:t>
              </a:r>
              <a:r>
                <a:rPr lang="en-US" altLang="ko-KR" sz="2800" b="1">
                  <a:solidFill>
                    <a:srgbClr val="CC6600"/>
                  </a:solidFill>
                  <a:latin typeface="KCC-간판체"/>
                  <a:ea typeface="KCC-간판체"/>
                </a:rPr>
                <a:t>API</a:t>
              </a:r>
              <a:r>
                <a:rPr lang="ko-KR" altLang="en-US" sz="2800" b="1">
                  <a:solidFill>
                    <a:srgbClr val="CC6600"/>
                  </a:solidFill>
                  <a:latin typeface="KCC-간판체"/>
                  <a:ea typeface="KCC-간판체"/>
                </a:rPr>
                <a:t>를 활용한</a:t>
              </a:r>
              <a:r>
                <a:rPr lang="en-US" altLang="ko-KR" sz="2800" b="1">
                  <a:solidFill>
                    <a:srgbClr val="CC6600"/>
                  </a:solidFill>
                  <a:latin typeface="KCC-간판체"/>
                  <a:ea typeface="KCC-간판체"/>
                </a:rPr>
                <a:t> </a:t>
              </a:r>
              <a:r>
                <a:rPr lang="ko-KR" altLang="en-US" sz="2800" b="1">
                  <a:solidFill>
                    <a:srgbClr val="CC6600"/>
                  </a:solidFill>
                  <a:latin typeface="KCC-간판체"/>
                  <a:ea typeface="KCC-간판체"/>
                </a:rPr>
                <a:t>맵 구현</a:t>
              </a:r>
            </a:p>
          </p:txBody>
        </p:sp>
        <p:sp>
          <p:nvSpPr>
            <p:cNvPr id="44" name="TextBox 43"/>
            <p:cNvSpPr txBox="1"/>
            <p:nvPr/>
          </p:nvSpPr>
          <p:spPr>
            <a:xfrm>
              <a:off x="4546856" y="5972357"/>
              <a:ext cx="8150188" cy="536135"/>
            </a:xfrm>
            <a:prstGeom prst="rect">
              <a:avLst/>
            </a:prstGeom>
            <a:noFill/>
          </p:spPr>
          <p:txBody>
            <a:bodyPr wrap="square">
              <a:spAutoFit/>
            </a:bodyPr>
            <a:lstStyle/>
            <a:p>
              <a:pPr lvl="0">
                <a:defRPr/>
              </a:pPr>
              <a:r>
                <a:rPr lang="ko-KR" altLang="en-US" sz="2800" b="1">
                  <a:solidFill>
                    <a:srgbClr val="CC6600"/>
                  </a:solidFill>
                  <a:latin typeface="KCC-간판체"/>
                  <a:ea typeface="KCC-간판체"/>
                </a:rPr>
                <a:t>차별성 </a:t>
              </a:r>
              <a:r>
                <a:rPr lang="en-US" altLang="ko-KR" sz="2800" b="1">
                  <a:solidFill>
                    <a:srgbClr val="CC6600"/>
                  </a:solidFill>
                  <a:latin typeface="KCC-간판체"/>
                  <a:ea typeface="KCC-간판체"/>
                </a:rPr>
                <a:t>- </a:t>
              </a:r>
              <a:r>
                <a:rPr lang="ko-KR" altLang="en-US" sz="2800" b="1">
                  <a:solidFill>
                    <a:srgbClr val="CC6600"/>
                  </a:solidFill>
                  <a:latin typeface="KCC-간판체"/>
                  <a:ea typeface="KCC-간판체"/>
                </a:rPr>
                <a:t>기프티콘 저장 기능 및 즐겨찾기 기능 서비스</a:t>
              </a:r>
            </a:p>
          </p:txBody>
        </p:sp>
        <p:cxnSp>
          <p:nvCxnSpPr>
            <p:cNvPr id="45" name="직선 연결선 44"/>
            <p:cNvCxnSpPr/>
            <p:nvPr/>
          </p:nvCxnSpPr>
          <p:spPr>
            <a:xfrm>
              <a:off x="4549436" y="6431904"/>
              <a:ext cx="7056000" cy="0"/>
            </a:xfrm>
            <a:prstGeom prst="line">
              <a:avLst/>
            </a:prstGeom>
            <a:ln w="38100">
              <a:solidFill>
                <a:srgbClr val="D8B838"/>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46856" y="5199227"/>
              <a:ext cx="8150188" cy="536135"/>
            </a:xfrm>
            <a:prstGeom prst="rect">
              <a:avLst/>
            </a:prstGeom>
            <a:noFill/>
          </p:spPr>
          <p:txBody>
            <a:bodyPr wrap="square">
              <a:spAutoFit/>
            </a:bodyPr>
            <a:lstStyle/>
            <a:p>
              <a:pPr lvl="0">
                <a:defRPr/>
              </a:pPr>
              <a:r>
                <a:rPr lang="ko-KR" altLang="en-US" sz="2800" b="1">
                  <a:solidFill>
                    <a:srgbClr val="CC6600"/>
                  </a:solidFill>
                  <a:latin typeface="KCC-간판체"/>
                  <a:ea typeface="KCC-간판체"/>
                </a:rPr>
                <a:t>원사이트</a:t>
              </a:r>
              <a:r>
                <a:rPr lang="en-US" altLang="ko-KR" sz="2800" b="1">
                  <a:solidFill>
                    <a:srgbClr val="CC6600"/>
                  </a:solidFill>
                  <a:latin typeface="KCC-간판체"/>
                  <a:ea typeface="KCC-간판체"/>
                </a:rPr>
                <a:t>, </a:t>
              </a:r>
              <a:r>
                <a:rPr lang="ko-KR" altLang="en-US" sz="2800" b="1">
                  <a:solidFill>
                    <a:srgbClr val="CC6600"/>
                  </a:solidFill>
                  <a:latin typeface="KCC-간판체"/>
                  <a:ea typeface="KCC-간판체"/>
                </a:rPr>
                <a:t>올서비스</a:t>
              </a:r>
              <a:r>
                <a:rPr lang="en-US" altLang="ko-KR" sz="2800" b="1">
                  <a:solidFill>
                    <a:srgbClr val="CC6600"/>
                  </a:solidFill>
                  <a:latin typeface="KCC-간판체"/>
                  <a:ea typeface="KCC-간판체"/>
                </a:rPr>
                <a:t>(</a:t>
              </a:r>
              <a:r>
                <a:rPr lang="ko-KR" altLang="en-US" sz="2800" b="1">
                  <a:solidFill>
                    <a:srgbClr val="CC6600"/>
                  </a:solidFill>
                  <a:latin typeface="KCC-간판체"/>
                  <a:ea typeface="KCC-간판체"/>
                </a:rPr>
                <a:t>다이나믹서비스</a:t>
              </a:r>
              <a:r>
                <a:rPr lang="en-US" altLang="ko-KR" sz="2800" b="1">
                  <a:solidFill>
                    <a:srgbClr val="CC6600"/>
                  </a:solidFill>
                  <a:latin typeface="KCC-간판체"/>
                  <a:ea typeface="KCC-간판체"/>
                </a:rPr>
                <a:t>)</a:t>
              </a:r>
              <a:r>
                <a:rPr lang="ko-KR" altLang="en-US" sz="2800" b="1">
                  <a:solidFill>
                    <a:srgbClr val="CC6600"/>
                  </a:solidFill>
                  <a:latin typeface="KCC-간판체"/>
                  <a:ea typeface="KCC-간판체"/>
                </a:rPr>
                <a:t> </a:t>
              </a:r>
            </a:p>
          </p:txBody>
        </p:sp>
      </p:grpSp>
      <p:pic>
        <p:nvPicPr>
          <p:cNvPr id="13" name="그림 12"/>
          <p:cNvPicPr>
            <a:picLocks noChangeAspect="1"/>
          </p:cNvPicPr>
          <p:nvPr/>
        </p:nvPicPr>
        <p:blipFill rotWithShape="1">
          <a:blip r:embed="rId5"/>
          <a:srcRect l="11780" r="15270"/>
          <a:stretch>
            <a:fillRect/>
          </a:stretch>
        </p:blipFill>
        <p:spPr>
          <a:xfrm>
            <a:off x="9127084" y="3426848"/>
            <a:ext cx="1455739" cy="21190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a:extLst>
              <a:ext uri="{FF2B5EF4-FFF2-40B4-BE49-F238E27FC236}">
                <a16:creationId xmlns:a16="http://schemas.microsoft.com/office/drawing/2014/main" id="{2A1AA977-0C64-8329-EF42-DE57D3A5E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2923" y="5046563"/>
            <a:ext cx="2895524" cy="2700734"/>
          </a:xfrm>
          <a:prstGeom prst="rect">
            <a:avLst/>
          </a:prstGeom>
        </p:spPr>
      </p:pic>
      <p:pic>
        <p:nvPicPr>
          <p:cNvPr id="11" name="Picture 3">
            <a:extLst>
              <a:ext uri="{FF2B5EF4-FFF2-40B4-BE49-F238E27FC236}">
                <a16:creationId xmlns:a16="http://schemas.microsoft.com/office/drawing/2014/main" id="{87534737-7D2C-13C4-5F78-75E5B1281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719047">
            <a:off x="-444137" y="5358105"/>
            <a:ext cx="3087994" cy="1437321"/>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pic>
        <p:nvPicPr>
          <p:cNvPr id="12" name="Picture 12">
            <a:extLst>
              <a:ext uri="{FF2B5EF4-FFF2-40B4-BE49-F238E27FC236}">
                <a16:creationId xmlns:a16="http://schemas.microsoft.com/office/drawing/2014/main" id="{BB78B1BA-D7C1-D7DA-75ED-173E1A99C7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908102">
            <a:off x="-900470" y="-951007"/>
            <a:ext cx="3663031" cy="3416609"/>
          </a:xfrm>
          <a:prstGeom prst="rect">
            <a:avLst/>
          </a:prstGeom>
        </p:spPr>
      </p:pic>
      <p:pic>
        <p:nvPicPr>
          <p:cNvPr id="13" name="Picture 13">
            <a:extLst>
              <a:ext uri="{FF2B5EF4-FFF2-40B4-BE49-F238E27FC236}">
                <a16:creationId xmlns:a16="http://schemas.microsoft.com/office/drawing/2014/main" id="{F101F2CC-AA2E-D167-9A02-5093213C8A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57304">
            <a:off x="2838424" y="1156590"/>
            <a:ext cx="1878157" cy="706870"/>
          </a:xfrm>
          <a:prstGeom prst="rect">
            <a:avLst/>
          </a:prstGeom>
        </p:spPr>
      </p:pic>
      <p:sp>
        <p:nvSpPr>
          <p:cNvPr id="14" name="TextBox 34">
            <a:extLst>
              <a:ext uri="{FF2B5EF4-FFF2-40B4-BE49-F238E27FC236}">
                <a16:creationId xmlns:a16="http://schemas.microsoft.com/office/drawing/2014/main" id="{0C0ED4FC-6CC3-FD94-E2C0-E782F33FBBE5}"/>
              </a:ext>
            </a:extLst>
          </p:cNvPr>
          <p:cNvSpPr txBox="1"/>
          <p:nvPr/>
        </p:nvSpPr>
        <p:spPr>
          <a:xfrm>
            <a:off x="1437821" y="2306848"/>
            <a:ext cx="4658179" cy="1590179"/>
          </a:xfrm>
          <a:prstGeom prst="rect">
            <a:avLst/>
          </a:prstGeom>
        </p:spPr>
        <p:txBody>
          <a:bodyPr lIns="0" tIns="0" rIns="0" bIns="0" rtlCol="0" anchor="t">
            <a:spAutoFit/>
          </a:bodyPr>
          <a:lstStyle/>
          <a:p>
            <a:pPr>
              <a:lnSpc>
                <a:spcPts val="6233"/>
              </a:lnSpc>
            </a:pPr>
            <a:r>
              <a:rPr lang="en-US" sz="5666" dirty="0">
                <a:solidFill>
                  <a:schemeClr val="bg2"/>
                </a:solidFill>
                <a:latin typeface="KCC-간판체" panose="02000600000000000000" pitchFamily="2" charset="-127"/>
                <a:ea typeface="KCC-간판체" panose="02000600000000000000" pitchFamily="2" charset="-127"/>
              </a:rPr>
              <a:t>CAFE.C </a:t>
            </a:r>
          </a:p>
          <a:p>
            <a:pPr>
              <a:lnSpc>
                <a:spcPts val="6233"/>
              </a:lnSpc>
            </a:pPr>
            <a:r>
              <a:rPr lang="en-US" sz="5666" dirty="0">
                <a:solidFill>
                  <a:schemeClr val="bg2"/>
                </a:solidFill>
                <a:latin typeface="KCC-간판체" panose="02000600000000000000" pitchFamily="2" charset="-127"/>
                <a:ea typeface="KCC-간판체" panose="02000600000000000000" pitchFamily="2" charset="-127"/>
              </a:rPr>
              <a:t>PROJECT</a:t>
            </a:r>
          </a:p>
        </p:txBody>
      </p:sp>
      <p:sp>
        <p:nvSpPr>
          <p:cNvPr id="15" name="TextBox 33">
            <a:extLst>
              <a:ext uri="{FF2B5EF4-FFF2-40B4-BE49-F238E27FC236}">
                <a16:creationId xmlns:a16="http://schemas.microsoft.com/office/drawing/2014/main" id="{CCBAE3CF-226D-89F0-2111-F0D1DD4C2C89}"/>
              </a:ext>
            </a:extLst>
          </p:cNvPr>
          <p:cNvSpPr txBox="1"/>
          <p:nvPr/>
        </p:nvSpPr>
        <p:spPr>
          <a:xfrm>
            <a:off x="1437821" y="4419281"/>
            <a:ext cx="4658179" cy="517962"/>
          </a:xfrm>
          <a:prstGeom prst="rect">
            <a:avLst/>
          </a:prstGeom>
        </p:spPr>
        <p:txBody>
          <a:bodyPr lIns="0" tIns="0" rIns="0" bIns="0" rtlCol="0" anchor="t">
            <a:spAutoFit/>
          </a:bodyPr>
          <a:lstStyle/>
          <a:p>
            <a:pPr>
              <a:lnSpc>
                <a:spcPts val="3169"/>
              </a:lnSpc>
            </a:pPr>
            <a:r>
              <a:rPr lang="ko-KR" altLang="en-US" sz="5670" dirty="0">
                <a:solidFill>
                  <a:schemeClr val="bg2"/>
                </a:solidFill>
                <a:latin typeface="KCC-간판체" panose="02000600000000000000" pitchFamily="2" charset="-127"/>
                <a:ea typeface="KCC-간판체" panose="02000600000000000000" pitchFamily="2" charset="-127"/>
              </a:rPr>
              <a:t>웹사이트 구성</a:t>
            </a:r>
            <a:endParaRPr lang="en-US" sz="5670" dirty="0">
              <a:solidFill>
                <a:schemeClr val="bg2"/>
              </a:solidFill>
              <a:latin typeface="KCC-간판체" panose="02000600000000000000" pitchFamily="2" charset="-127"/>
              <a:ea typeface="KCC-간판체" panose="02000600000000000000" pitchFamily="2" charset="-127"/>
            </a:endParaRPr>
          </a:p>
        </p:txBody>
      </p:sp>
      <p:pic>
        <p:nvPicPr>
          <p:cNvPr id="17" name="Picture 4">
            <a:extLst>
              <a:ext uri="{FF2B5EF4-FFF2-40B4-BE49-F238E27FC236}">
                <a16:creationId xmlns:a16="http://schemas.microsoft.com/office/drawing/2014/main" id="{3E783F86-B50F-F0EB-6FFD-FBDE2E68C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6247">
            <a:off x="6984880" y="-1091200"/>
            <a:ext cx="2895524" cy="2700734"/>
          </a:xfrm>
          <a:prstGeom prst="rect">
            <a:avLst/>
          </a:prstGeom>
        </p:spPr>
      </p:pic>
      <p:pic>
        <p:nvPicPr>
          <p:cNvPr id="18" name="Picture 10">
            <a:extLst>
              <a:ext uri="{FF2B5EF4-FFF2-40B4-BE49-F238E27FC236}">
                <a16:creationId xmlns:a16="http://schemas.microsoft.com/office/drawing/2014/main" id="{8DCEECB7-EAF9-CC69-B55F-DD7F0093D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9259" y="728266"/>
            <a:ext cx="2895524" cy="2700734"/>
          </a:xfrm>
          <a:prstGeom prst="rect">
            <a:avLst/>
          </a:prstGeom>
        </p:spPr>
      </p:pic>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13">
            <a:extLst>
              <a:ext uri="{28A0092B-C50C-407E-A947-70E740481C1C}">
                <a14:useLocalDpi xmlns:a14="http://schemas.microsoft.com/office/drawing/2010/main" val="0"/>
              </a:ext>
            </a:extLst>
          </a:blip>
          <a:srcRect l="7178" t="21824" r="84249" b="18203"/>
          <a:stretch/>
        </p:blipFill>
        <p:spPr>
          <a:xfrm rot="7387677">
            <a:off x="6172163" y="-475899"/>
            <a:ext cx="880641" cy="3444330"/>
          </a:xfrm>
          <a:prstGeom prst="rect">
            <a:avLst/>
          </a:prstGeom>
        </p:spPr>
      </p:pic>
      <p:pic>
        <p:nvPicPr>
          <p:cNvPr id="23" name="그림 22">
            <a:extLst>
              <a:ext uri="{FF2B5EF4-FFF2-40B4-BE49-F238E27FC236}">
                <a16:creationId xmlns:a16="http://schemas.microsoft.com/office/drawing/2014/main" id="{8F74EAE1-199A-13C1-08BB-CA3CDDE21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03306">
            <a:off x="5912793" y="1551384"/>
            <a:ext cx="6271338" cy="4012854"/>
          </a:xfrm>
          <a:prstGeom prst="rect">
            <a:avLst/>
          </a:prstGeom>
        </p:spPr>
      </p:pic>
    </p:spTree>
    <p:extLst>
      <p:ext uri="{BB962C8B-B14F-4D97-AF65-F5344CB8AC3E}">
        <p14:creationId xmlns:p14="http://schemas.microsoft.com/office/powerpoint/2010/main" val="124320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7FB21C-FB55-0E19-2B01-800C67EE6764}"/>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2" name="Picture 3">
            <a:extLst>
              <a:ext uri="{FF2B5EF4-FFF2-40B4-BE49-F238E27FC236}">
                <a16:creationId xmlns:a16="http://schemas.microsoft.com/office/drawing/2014/main" id="{EC6218F6-DCDF-2CBD-3B46-6BB69D411F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719047">
            <a:off x="-759933" y="5510124"/>
            <a:ext cx="3087994" cy="1437321"/>
          </a:xfrm>
          <a:prstGeom prst="rect">
            <a:avLst/>
          </a:prstGeom>
        </p:spPr>
      </p:pic>
      <p:sp>
        <p:nvSpPr>
          <p:cNvPr id="7" name="사각형: 둥근 모서리 6">
            <a:extLst>
              <a:ext uri="{FF2B5EF4-FFF2-40B4-BE49-F238E27FC236}">
                <a16:creationId xmlns:a16="http://schemas.microsoft.com/office/drawing/2014/main" id="{E7A87F75-D229-7E84-93B2-7EDFE46B8276}"/>
              </a:ext>
            </a:extLst>
          </p:cNvPr>
          <p:cNvSpPr/>
          <p:nvPr/>
        </p:nvSpPr>
        <p:spPr>
          <a:xfrm>
            <a:off x="335665" y="107066"/>
            <a:ext cx="11516809" cy="6643868"/>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34">
            <a:extLst>
              <a:ext uri="{FF2B5EF4-FFF2-40B4-BE49-F238E27FC236}">
                <a16:creationId xmlns:a16="http://schemas.microsoft.com/office/drawing/2014/main" id="{2AFFDDBA-1011-CF97-918A-CCBCB3CFACB9}"/>
              </a:ext>
            </a:extLst>
          </p:cNvPr>
          <p:cNvSpPr txBox="1"/>
          <p:nvPr/>
        </p:nvSpPr>
        <p:spPr>
          <a:xfrm>
            <a:off x="335664" y="506326"/>
            <a:ext cx="11516810"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25" name="TextBox 34">
            <a:extLst>
              <a:ext uri="{FF2B5EF4-FFF2-40B4-BE49-F238E27FC236}">
                <a16:creationId xmlns:a16="http://schemas.microsoft.com/office/drawing/2014/main" id="{56BFEFC1-62E1-9025-A550-B9178C4AA05C}"/>
              </a:ext>
            </a:extLst>
          </p:cNvPr>
          <p:cNvSpPr txBox="1"/>
          <p:nvPr/>
        </p:nvSpPr>
        <p:spPr>
          <a:xfrm>
            <a:off x="335665" y="989639"/>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en-US" altLang="ko-KR" sz="3200" dirty="0">
                <a:solidFill>
                  <a:schemeClr val="bg2"/>
                </a:solidFill>
                <a:latin typeface="KCC-간판체" panose="02000600000000000000" pitchFamily="2" charset="-127"/>
                <a:ea typeface="KCC-간판체" panose="02000600000000000000" pitchFamily="2" charset="-127"/>
              </a:rPr>
              <a:t> </a:t>
            </a:r>
            <a:r>
              <a:rPr lang="ko-KR" altLang="en-US" sz="3200" dirty="0">
                <a:solidFill>
                  <a:schemeClr val="bg2"/>
                </a:solidFill>
                <a:latin typeface="KCC-간판체" panose="02000600000000000000" pitchFamily="2" charset="-127"/>
                <a:ea typeface="KCC-간판체" panose="02000600000000000000" pitchFamily="2" charset="-127"/>
              </a:rPr>
              <a:t>웹사이트 구성 </a:t>
            </a:r>
            <a:r>
              <a:rPr lang="en-US" altLang="ko-KR" sz="3200" dirty="0">
                <a:solidFill>
                  <a:schemeClr val="bg2"/>
                </a:solidFill>
                <a:latin typeface="KCC-간판체" panose="02000600000000000000" pitchFamily="2" charset="-127"/>
                <a:ea typeface="KCC-간판체" panose="02000600000000000000" pitchFamily="2" charset="-127"/>
              </a:rPr>
              <a:t>: ERD-</a:t>
            </a:r>
            <a:endParaRPr lang="en-US" sz="3200" dirty="0">
              <a:solidFill>
                <a:schemeClr val="bg2"/>
              </a:solidFill>
              <a:latin typeface="KCC-간판체" panose="02000600000000000000" pitchFamily="2" charset="-127"/>
              <a:ea typeface="KCC-간판체" panose="02000600000000000000" pitchFamily="2" charset="-127"/>
            </a:endParaRPr>
          </a:p>
        </p:txBody>
      </p:sp>
      <p:pic>
        <p:nvPicPr>
          <p:cNvPr id="83" name="Picture 13">
            <a:extLst>
              <a:ext uri="{FF2B5EF4-FFF2-40B4-BE49-F238E27FC236}">
                <a16:creationId xmlns:a16="http://schemas.microsoft.com/office/drawing/2014/main" id="{5FF90DEE-24BB-A428-1A03-DF96D06057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57304">
            <a:off x="-180581" y="6249"/>
            <a:ext cx="1878157" cy="706870"/>
          </a:xfrm>
          <a:prstGeom prst="rect">
            <a:avLst/>
          </a:prstGeom>
        </p:spPr>
      </p:pic>
      <p:pic>
        <p:nvPicPr>
          <p:cNvPr id="84" name="그림 83">
            <a:extLst>
              <a:ext uri="{FF2B5EF4-FFF2-40B4-BE49-F238E27FC236}">
                <a16:creationId xmlns:a16="http://schemas.microsoft.com/office/drawing/2014/main" id="{9CB83F78-53B3-8725-B148-DCB2B030E6BF}"/>
              </a:ext>
            </a:extLst>
          </p:cNvPr>
          <p:cNvPicPr>
            <a:picLocks noChangeAspect="1"/>
          </p:cNvPicPr>
          <p:nvPr/>
        </p:nvPicPr>
        <p:blipFill rotWithShape="1">
          <a:blip r:embed="rId6">
            <a:extLst>
              <a:ext uri="{28A0092B-C50C-407E-A947-70E740481C1C}">
                <a14:useLocalDpi xmlns:a14="http://schemas.microsoft.com/office/drawing/2010/main" val="0"/>
              </a:ext>
            </a:extLst>
          </a:blip>
          <a:srcRect l="7178" t="21824" r="84249" b="18203"/>
          <a:stretch/>
        </p:blipFill>
        <p:spPr>
          <a:xfrm rot="7387677">
            <a:off x="11027774" y="-1307444"/>
            <a:ext cx="880641" cy="3444330"/>
          </a:xfrm>
          <a:prstGeom prst="rect">
            <a:avLst/>
          </a:prstGeom>
        </p:spPr>
      </p:pic>
      <p:pic>
        <p:nvPicPr>
          <p:cNvPr id="5" name="그림 4">
            <a:extLst>
              <a:ext uri="{FF2B5EF4-FFF2-40B4-BE49-F238E27FC236}">
                <a16:creationId xmlns:a16="http://schemas.microsoft.com/office/drawing/2014/main" id="{394F9D88-CA93-1941-3580-EB0E40D52289}"/>
              </a:ext>
            </a:extLst>
          </p:cNvPr>
          <p:cNvPicPr>
            <a:picLocks noChangeAspect="1"/>
          </p:cNvPicPr>
          <p:nvPr/>
        </p:nvPicPr>
        <p:blipFill>
          <a:blip r:embed="rId7"/>
          <a:stretch>
            <a:fillRect/>
          </a:stretch>
        </p:blipFill>
        <p:spPr>
          <a:xfrm>
            <a:off x="989045" y="1796014"/>
            <a:ext cx="10403633" cy="4681635"/>
          </a:xfrm>
          <a:prstGeom prst="rect">
            <a:avLst/>
          </a:prstGeom>
        </p:spPr>
      </p:pic>
    </p:spTree>
    <p:extLst>
      <p:ext uri="{BB962C8B-B14F-4D97-AF65-F5344CB8AC3E}">
        <p14:creationId xmlns:p14="http://schemas.microsoft.com/office/powerpoint/2010/main" val="119083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직사각형 13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 name="TextBox 34"/>
          <p:cNvSpPr txBox="1"/>
          <p:nvPr/>
        </p:nvSpPr>
        <p:spPr>
          <a:xfrm>
            <a:off x="-2523871" y="220138"/>
            <a:ext cx="11516810" cy="806375"/>
          </a:xfrm>
          <a:prstGeom prst="rect">
            <a:avLst/>
          </a:prstGeom>
        </p:spPr>
        <p:txBody>
          <a:bodyPr wrap="square" lIns="0" tIns="0" rIns="0" bIns="0" anchor="t">
            <a:spAutoFit/>
          </a:bodyPr>
          <a:lstStyle/>
          <a:p>
            <a:pPr algn="ctr">
              <a:lnSpc>
                <a:spcPts val="6233"/>
              </a:lnSpc>
              <a:defRPr/>
            </a:pPr>
            <a:r>
              <a:rPr lang="en-US" sz="5666">
                <a:solidFill>
                  <a:srgbClr val="481810"/>
                </a:solidFill>
                <a:latin typeface="KCC-간판체"/>
                <a:ea typeface="KCC-간판체"/>
              </a:rPr>
              <a:t>CAFE.C PROJECT </a:t>
            </a:r>
          </a:p>
        </p:txBody>
      </p:sp>
      <p:sp>
        <p:nvSpPr>
          <p:cNvPr id="144" name="TextBox 34"/>
          <p:cNvSpPr txBox="1"/>
          <p:nvPr/>
        </p:nvSpPr>
        <p:spPr>
          <a:xfrm>
            <a:off x="-2672004" y="686346"/>
            <a:ext cx="11516809" cy="714939"/>
          </a:xfrm>
          <a:prstGeom prst="rect">
            <a:avLst/>
          </a:prstGeom>
        </p:spPr>
        <p:txBody>
          <a:bodyPr wrap="square" lIns="0" tIns="0" rIns="0" bIns="0" anchor="t">
            <a:spAutoFit/>
          </a:bodyPr>
          <a:lstStyle/>
          <a:p>
            <a:pPr algn="ctr">
              <a:lnSpc>
                <a:spcPts val="6233"/>
              </a:lnSpc>
              <a:defRPr/>
            </a:pPr>
            <a:r>
              <a:rPr lang="en-US" sz="3200">
                <a:solidFill>
                  <a:srgbClr val="481810"/>
                </a:solidFill>
                <a:latin typeface="KCC-간판체"/>
                <a:ea typeface="KCC-간판체"/>
              </a:rPr>
              <a:t>-</a:t>
            </a:r>
            <a:r>
              <a:rPr lang="en-US" altLang="ko-KR" sz="3200">
                <a:solidFill>
                  <a:srgbClr val="481810"/>
                </a:solidFill>
                <a:latin typeface="KCC-간판체"/>
                <a:ea typeface="KCC-간판체"/>
              </a:rPr>
              <a:t> </a:t>
            </a:r>
            <a:r>
              <a:rPr lang="ko-KR" altLang="en-US" sz="3200">
                <a:solidFill>
                  <a:srgbClr val="481810"/>
                </a:solidFill>
                <a:latin typeface="KCC-간판체"/>
                <a:ea typeface="KCC-간판체"/>
              </a:rPr>
              <a:t>웹사이트 구성 </a:t>
            </a:r>
            <a:r>
              <a:rPr lang="en-US" altLang="ko-KR" sz="3200">
                <a:solidFill>
                  <a:srgbClr val="481810"/>
                </a:solidFill>
                <a:latin typeface="KCC-간판체"/>
                <a:ea typeface="KCC-간판체"/>
              </a:rPr>
              <a:t>: </a:t>
            </a:r>
            <a:r>
              <a:rPr lang="ko-KR" altLang="en-US" sz="3200">
                <a:solidFill>
                  <a:srgbClr val="481810"/>
                </a:solidFill>
                <a:latin typeface="KCC-간판체"/>
                <a:ea typeface="KCC-간판체"/>
              </a:rPr>
              <a:t>페이지</a:t>
            </a:r>
            <a:r>
              <a:rPr lang="en-US" altLang="ko-KR" sz="3200">
                <a:solidFill>
                  <a:srgbClr val="481810"/>
                </a:solidFill>
                <a:latin typeface="KCC-간판체"/>
                <a:ea typeface="KCC-간판체"/>
              </a:rPr>
              <a:t>-</a:t>
            </a:r>
            <a:endParaRPr lang="en-US" sz="3200">
              <a:solidFill>
                <a:srgbClr val="481810"/>
              </a:solidFill>
              <a:latin typeface="KCC-간판체"/>
              <a:ea typeface="KCC-간판체"/>
            </a:endParaRPr>
          </a:p>
        </p:txBody>
      </p:sp>
      <p:sp>
        <p:nvSpPr>
          <p:cNvPr id="145" name="TextBox 34"/>
          <p:cNvSpPr txBox="1"/>
          <p:nvPr/>
        </p:nvSpPr>
        <p:spPr>
          <a:xfrm>
            <a:off x="1647030" y="5820571"/>
            <a:ext cx="3031667" cy="714939"/>
          </a:xfrm>
          <a:prstGeom prst="rect">
            <a:avLst/>
          </a:prstGeom>
        </p:spPr>
        <p:txBody>
          <a:bodyPr wrap="square" lIns="0" tIns="0" rIns="0" bIns="0" anchor="t">
            <a:spAutoFit/>
          </a:bodyPr>
          <a:lstStyle/>
          <a:p>
            <a:pPr algn="ctr">
              <a:lnSpc>
                <a:spcPts val="6233"/>
              </a:lnSpc>
              <a:defRPr/>
            </a:pPr>
            <a:r>
              <a:rPr lang="en-US" altLang="ko-KR" sz="3200">
                <a:solidFill>
                  <a:srgbClr val="481810"/>
                </a:solidFill>
                <a:latin typeface="KCC-간판체"/>
                <a:ea typeface="KCC-간판체"/>
              </a:rPr>
              <a:t>Case1.</a:t>
            </a:r>
            <a:r>
              <a:rPr lang="ko-KR" altLang="en-US" sz="3200">
                <a:solidFill>
                  <a:srgbClr val="481810"/>
                </a:solidFill>
                <a:latin typeface="KCC-간판체"/>
                <a:ea typeface="KCC-간판체"/>
              </a:rPr>
              <a:t>관리자 맵</a:t>
            </a:r>
            <a:endParaRPr lang="en-US" sz="3200">
              <a:solidFill>
                <a:srgbClr val="481810"/>
              </a:solidFill>
              <a:latin typeface="KCC-간판체"/>
              <a:ea typeface="KCC-간판체"/>
            </a:endParaRPr>
          </a:p>
        </p:txBody>
      </p:sp>
      <p:cxnSp>
        <p:nvCxnSpPr>
          <p:cNvPr id="2" name="직선 화살표 연결선 1"/>
          <p:cNvCxnSpPr/>
          <p:nvPr/>
        </p:nvCxnSpPr>
        <p:spPr>
          <a:xfrm>
            <a:off x="1345055" y="1671103"/>
            <a:ext cx="512508"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3" name="직선 화살표 연결선 2"/>
          <p:cNvCxnSpPr/>
          <p:nvPr/>
        </p:nvCxnSpPr>
        <p:spPr>
          <a:xfrm>
            <a:off x="1345055" y="1954567"/>
            <a:ext cx="512508"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54633" y="1492721"/>
            <a:ext cx="1296000" cy="338554"/>
          </a:xfrm>
          <a:prstGeom prst="rect">
            <a:avLst/>
          </a:prstGeom>
          <a:noFill/>
        </p:spPr>
        <p:txBody>
          <a:bodyPr wrap="square">
            <a:spAutoFit/>
          </a:bodyPr>
          <a:lstStyle/>
          <a:p>
            <a:pPr algn="ctr">
              <a:defRPr/>
            </a:pPr>
            <a:r>
              <a:rPr lang="en-US" altLang="ko-KR" sz="1600">
                <a:solidFill>
                  <a:srgbClr val="D8B838"/>
                </a:solidFill>
                <a:latin typeface="KCC-간판체"/>
                <a:ea typeface="KCC-간판체"/>
              </a:rPr>
              <a:t>get</a:t>
            </a:r>
            <a:endParaRPr lang="ko-KR" altLang="en-US" sz="1600">
              <a:solidFill>
                <a:srgbClr val="D8B838"/>
              </a:solidFill>
              <a:latin typeface="KCC-간판체"/>
              <a:ea typeface="KCC-간판체"/>
            </a:endParaRPr>
          </a:p>
        </p:txBody>
      </p:sp>
      <p:sp>
        <p:nvSpPr>
          <p:cNvPr id="6" name="TextBox 5"/>
          <p:cNvSpPr txBox="1"/>
          <p:nvPr/>
        </p:nvSpPr>
        <p:spPr>
          <a:xfrm>
            <a:off x="1601309" y="1796590"/>
            <a:ext cx="1296000" cy="338554"/>
          </a:xfrm>
          <a:prstGeom prst="rect">
            <a:avLst/>
          </a:prstGeom>
          <a:noFill/>
        </p:spPr>
        <p:txBody>
          <a:bodyPr wrap="square">
            <a:spAutoFit/>
          </a:bodyPr>
          <a:lstStyle/>
          <a:p>
            <a:pPr algn="ctr">
              <a:defRPr/>
            </a:pPr>
            <a:r>
              <a:rPr lang="en-US" altLang="ko-KR" sz="1600">
                <a:solidFill>
                  <a:srgbClr val="D8B838"/>
                </a:solidFill>
                <a:latin typeface="KCC-간판체"/>
                <a:ea typeface="KCC-간판체"/>
              </a:rPr>
              <a:t>post</a:t>
            </a:r>
            <a:endParaRPr lang="ko-KR" altLang="en-US" sz="1600">
              <a:solidFill>
                <a:srgbClr val="D8B838"/>
              </a:solidFill>
              <a:latin typeface="KCC-간판체"/>
              <a:ea typeface="KCC-간판체"/>
            </a:endParaRPr>
          </a:p>
        </p:txBody>
      </p:sp>
      <p:sp>
        <p:nvSpPr>
          <p:cNvPr id="7" name="사각형: 둥근 모서리 6"/>
          <p:cNvSpPr/>
          <p:nvPr/>
        </p:nvSpPr>
        <p:spPr>
          <a:xfrm>
            <a:off x="2956408" y="3769638"/>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TextBox 7"/>
          <p:cNvSpPr txBox="1"/>
          <p:nvPr/>
        </p:nvSpPr>
        <p:spPr>
          <a:xfrm>
            <a:off x="2984530" y="3813158"/>
            <a:ext cx="144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메인페이지</a:t>
            </a:r>
          </a:p>
        </p:txBody>
      </p:sp>
      <p:sp>
        <p:nvSpPr>
          <p:cNvPr id="9" name="사각형: 둥근 모서리 8"/>
          <p:cNvSpPr/>
          <p:nvPr/>
        </p:nvSpPr>
        <p:spPr>
          <a:xfrm>
            <a:off x="7047292" y="2162780"/>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 name="TextBox 9"/>
          <p:cNvSpPr txBox="1"/>
          <p:nvPr/>
        </p:nvSpPr>
        <p:spPr>
          <a:xfrm>
            <a:off x="7187293" y="2206300"/>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공지사항</a:t>
            </a:r>
          </a:p>
        </p:txBody>
      </p:sp>
      <p:sp>
        <p:nvSpPr>
          <p:cNvPr id="11" name="사각형: 둥근 모서리 10"/>
          <p:cNvSpPr/>
          <p:nvPr/>
        </p:nvSpPr>
        <p:spPr>
          <a:xfrm>
            <a:off x="1144000" y="3769638"/>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TextBox 22"/>
          <p:cNvSpPr txBox="1"/>
          <p:nvPr/>
        </p:nvSpPr>
        <p:spPr>
          <a:xfrm>
            <a:off x="1323898" y="3813158"/>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관리자</a:t>
            </a:r>
          </a:p>
        </p:txBody>
      </p:sp>
      <p:cxnSp>
        <p:nvCxnSpPr>
          <p:cNvPr id="24" name="직선 화살표 연결선 23"/>
          <p:cNvCxnSpPr>
            <a:stCxn id="11" idx="3"/>
            <a:endCxn id="7" idx="1"/>
          </p:cNvCxnSpPr>
          <p:nvPr/>
        </p:nvCxnSpPr>
        <p:spPr>
          <a:xfrm>
            <a:off x="2584000" y="3982435"/>
            <a:ext cx="372408"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sp>
        <p:nvSpPr>
          <p:cNvPr id="25" name="사각형: 둥근 모서리 24"/>
          <p:cNvSpPr/>
          <p:nvPr/>
        </p:nvSpPr>
        <p:spPr>
          <a:xfrm>
            <a:off x="4768817" y="3769638"/>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 name="TextBox 27"/>
          <p:cNvSpPr txBox="1"/>
          <p:nvPr/>
        </p:nvSpPr>
        <p:spPr>
          <a:xfrm>
            <a:off x="4949923" y="3813158"/>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로그인</a:t>
            </a:r>
          </a:p>
        </p:txBody>
      </p:sp>
      <p:cxnSp>
        <p:nvCxnSpPr>
          <p:cNvPr id="30" name="연결선: 꺾임 29"/>
          <p:cNvCxnSpPr>
            <a:stCxn id="8" idx="3"/>
            <a:endCxn id="25" idx="1"/>
          </p:cNvCxnSpPr>
          <p:nvPr/>
        </p:nvCxnSpPr>
        <p:spPr>
          <a:xfrm>
            <a:off x="4424530" y="3982435"/>
            <a:ext cx="344287" cy="12700"/>
          </a:xfrm>
          <a:prstGeom prst="bentConnector3">
            <a:avLst>
              <a:gd name="adj1" fmla="val 50000"/>
            </a:avLst>
          </a:prstGeom>
          <a:ln>
            <a:solidFill>
              <a:srgbClr val="D8B838"/>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사각형: 둥근 모서리 31"/>
          <p:cNvSpPr/>
          <p:nvPr/>
        </p:nvSpPr>
        <p:spPr>
          <a:xfrm>
            <a:off x="7047294" y="3219824"/>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3" name="TextBox 32"/>
          <p:cNvSpPr txBox="1"/>
          <p:nvPr/>
        </p:nvSpPr>
        <p:spPr>
          <a:xfrm>
            <a:off x="7227292" y="3263344"/>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카페관리</a:t>
            </a:r>
          </a:p>
        </p:txBody>
      </p:sp>
      <p:sp>
        <p:nvSpPr>
          <p:cNvPr id="34" name="사각형: 둥근 모서리 33"/>
          <p:cNvSpPr/>
          <p:nvPr/>
        </p:nvSpPr>
        <p:spPr>
          <a:xfrm>
            <a:off x="7047294" y="4943592"/>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5" name="TextBox 34"/>
          <p:cNvSpPr txBox="1"/>
          <p:nvPr/>
        </p:nvSpPr>
        <p:spPr>
          <a:xfrm>
            <a:off x="7227292" y="4987112"/>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유저목록</a:t>
            </a:r>
          </a:p>
        </p:txBody>
      </p:sp>
      <p:cxnSp>
        <p:nvCxnSpPr>
          <p:cNvPr id="37" name="연결선: 꺾임 36"/>
          <p:cNvCxnSpPr>
            <a:stCxn id="25" idx="3"/>
            <a:endCxn id="32" idx="1"/>
          </p:cNvCxnSpPr>
          <p:nvPr/>
        </p:nvCxnSpPr>
        <p:spPr>
          <a:xfrm flipV="1">
            <a:off x="6208817" y="3432621"/>
            <a:ext cx="838477" cy="549814"/>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39" name="사각형: 둥근 모서리 38"/>
          <p:cNvSpPr/>
          <p:nvPr/>
        </p:nvSpPr>
        <p:spPr>
          <a:xfrm>
            <a:off x="7047294" y="4081708"/>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1" name="TextBox 40"/>
          <p:cNvSpPr txBox="1"/>
          <p:nvPr/>
        </p:nvSpPr>
        <p:spPr>
          <a:xfrm>
            <a:off x="7081326" y="4125228"/>
            <a:ext cx="1371935"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기프티콘목록</a:t>
            </a:r>
          </a:p>
        </p:txBody>
      </p:sp>
      <p:cxnSp>
        <p:nvCxnSpPr>
          <p:cNvPr id="43" name="연결선: 꺾임 42"/>
          <p:cNvCxnSpPr>
            <a:stCxn id="25" idx="3"/>
            <a:endCxn id="39" idx="1"/>
          </p:cNvCxnSpPr>
          <p:nvPr/>
        </p:nvCxnSpPr>
        <p:spPr>
          <a:xfrm>
            <a:off x="6208817" y="3982435"/>
            <a:ext cx="838477" cy="312070"/>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4" name="연결선: 꺾임 43"/>
          <p:cNvCxnSpPr>
            <a:stCxn id="25" idx="3"/>
            <a:endCxn id="34" idx="1"/>
          </p:cNvCxnSpPr>
          <p:nvPr/>
        </p:nvCxnSpPr>
        <p:spPr>
          <a:xfrm>
            <a:off x="6208817" y="3982435"/>
            <a:ext cx="838477" cy="1173954"/>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47" name="사각형: 둥근 모서리 46"/>
          <p:cNvSpPr/>
          <p:nvPr/>
        </p:nvSpPr>
        <p:spPr>
          <a:xfrm>
            <a:off x="9080655" y="3219824"/>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TextBox 47"/>
          <p:cNvSpPr txBox="1"/>
          <p:nvPr/>
        </p:nvSpPr>
        <p:spPr>
          <a:xfrm>
            <a:off x="9062899" y="3263344"/>
            <a:ext cx="1529362"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등록</a:t>
            </a:r>
            <a:r>
              <a:rPr lang="en-US" altLang="ko-KR" sz="1600">
                <a:solidFill>
                  <a:srgbClr val="ECE6E0"/>
                </a:solidFill>
                <a:latin typeface="KCC-간판체"/>
                <a:ea typeface="KCC-간판체"/>
              </a:rPr>
              <a:t>/</a:t>
            </a:r>
            <a:r>
              <a:rPr lang="ko-KR" altLang="en-US" sz="1600">
                <a:solidFill>
                  <a:srgbClr val="ECE6E0"/>
                </a:solidFill>
                <a:latin typeface="KCC-간판체"/>
                <a:ea typeface="KCC-간판체"/>
              </a:rPr>
              <a:t>수정</a:t>
            </a:r>
            <a:r>
              <a:rPr lang="en-US" altLang="ko-KR" sz="1600">
                <a:solidFill>
                  <a:srgbClr val="ECE6E0"/>
                </a:solidFill>
                <a:latin typeface="KCC-간판체"/>
                <a:ea typeface="KCC-간판체"/>
              </a:rPr>
              <a:t>/</a:t>
            </a:r>
            <a:r>
              <a:rPr lang="ko-KR" altLang="en-US" sz="1600">
                <a:solidFill>
                  <a:srgbClr val="ECE6E0"/>
                </a:solidFill>
                <a:latin typeface="KCC-간판체"/>
                <a:ea typeface="KCC-간판체"/>
              </a:rPr>
              <a:t>삭제</a:t>
            </a:r>
          </a:p>
        </p:txBody>
      </p:sp>
      <p:sp>
        <p:nvSpPr>
          <p:cNvPr id="49" name="사각형: 둥근 모서리 48"/>
          <p:cNvSpPr/>
          <p:nvPr/>
        </p:nvSpPr>
        <p:spPr>
          <a:xfrm>
            <a:off x="9080655" y="4081708"/>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0" name="TextBox 49"/>
          <p:cNvSpPr txBox="1"/>
          <p:nvPr/>
        </p:nvSpPr>
        <p:spPr>
          <a:xfrm>
            <a:off x="9271750" y="4125228"/>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목록관리</a:t>
            </a:r>
          </a:p>
        </p:txBody>
      </p:sp>
      <p:sp>
        <p:nvSpPr>
          <p:cNvPr id="51" name="사각형: 둥근 모서리 50"/>
          <p:cNvSpPr/>
          <p:nvPr/>
        </p:nvSpPr>
        <p:spPr>
          <a:xfrm>
            <a:off x="9080655" y="4943592"/>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3" name="TextBox 52"/>
          <p:cNvSpPr txBox="1"/>
          <p:nvPr/>
        </p:nvSpPr>
        <p:spPr>
          <a:xfrm>
            <a:off x="9271750" y="4987112"/>
            <a:ext cx="1080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유저관리</a:t>
            </a:r>
          </a:p>
        </p:txBody>
      </p:sp>
      <p:cxnSp>
        <p:nvCxnSpPr>
          <p:cNvPr id="54" name="직선 화살표 연결선 53"/>
          <p:cNvCxnSpPr>
            <a:stCxn id="32" idx="3"/>
            <a:endCxn id="48" idx="1"/>
          </p:cNvCxnSpPr>
          <p:nvPr/>
        </p:nvCxnSpPr>
        <p:spPr>
          <a:xfrm>
            <a:off x="8487294" y="3432621"/>
            <a:ext cx="575605"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a:stCxn id="39" idx="3"/>
            <a:endCxn id="49" idx="1"/>
          </p:cNvCxnSpPr>
          <p:nvPr/>
        </p:nvCxnSpPr>
        <p:spPr>
          <a:xfrm>
            <a:off x="8487294" y="4294505"/>
            <a:ext cx="593361"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34" idx="3"/>
            <a:endCxn id="51" idx="1"/>
          </p:cNvCxnSpPr>
          <p:nvPr/>
        </p:nvCxnSpPr>
        <p:spPr>
          <a:xfrm>
            <a:off x="8487294" y="5156389"/>
            <a:ext cx="593361"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57" name="사각형: 둥근 모서리 56"/>
          <p:cNvSpPr/>
          <p:nvPr/>
        </p:nvSpPr>
        <p:spPr>
          <a:xfrm>
            <a:off x="9080655" y="2156240"/>
            <a:ext cx="1440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0" name="TextBox 59"/>
          <p:cNvSpPr txBox="1"/>
          <p:nvPr/>
        </p:nvSpPr>
        <p:spPr>
          <a:xfrm>
            <a:off x="9102847" y="2199760"/>
            <a:ext cx="1417807"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공지사항관리</a:t>
            </a:r>
          </a:p>
        </p:txBody>
      </p:sp>
      <p:cxnSp>
        <p:nvCxnSpPr>
          <p:cNvPr id="61" name="직선 화살표 연결선 60"/>
          <p:cNvCxnSpPr>
            <a:stCxn id="9" idx="3"/>
            <a:endCxn id="60" idx="1"/>
          </p:cNvCxnSpPr>
          <p:nvPr/>
        </p:nvCxnSpPr>
        <p:spPr>
          <a:xfrm flipV="1">
            <a:off x="8487292" y="2369037"/>
            <a:ext cx="615555" cy="654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64" name="연결선: 꺾임 63"/>
          <p:cNvCxnSpPr>
            <a:stCxn id="25" idx="3"/>
            <a:endCxn id="9" idx="1"/>
          </p:cNvCxnSpPr>
          <p:nvPr/>
        </p:nvCxnSpPr>
        <p:spPr>
          <a:xfrm flipV="1">
            <a:off x="6208817" y="2375577"/>
            <a:ext cx="838475" cy="1606858"/>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직사각형 13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p:cNvSpPr/>
          <p:nvPr/>
        </p:nvSpPr>
        <p:spPr>
          <a:xfrm>
            <a:off x="3598687" y="3424917"/>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TextBox 11"/>
          <p:cNvSpPr txBox="1"/>
          <p:nvPr/>
        </p:nvSpPr>
        <p:spPr>
          <a:xfrm>
            <a:off x="3598687" y="3468437"/>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메인페이지</a:t>
            </a:r>
          </a:p>
        </p:txBody>
      </p:sp>
      <p:sp>
        <p:nvSpPr>
          <p:cNvPr id="13" name="사각형: 둥근 모서리 12"/>
          <p:cNvSpPr/>
          <p:nvPr/>
        </p:nvSpPr>
        <p:spPr>
          <a:xfrm>
            <a:off x="5566497" y="1729283"/>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13"/>
          <p:cNvSpPr txBox="1"/>
          <p:nvPr/>
        </p:nvSpPr>
        <p:spPr>
          <a:xfrm>
            <a:off x="5566497" y="1772803"/>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카페리스트</a:t>
            </a:r>
          </a:p>
        </p:txBody>
      </p:sp>
      <p:sp>
        <p:nvSpPr>
          <p:cNvPr id="15" name="사각형: 둥근 모서리 14"/>
          <p:cNvSpPr/>
          <p:nvPr/>
        </p:nvSpPr>
        <p:spPr>
          <a:xfrm>
            <a:off x="5566497" y="2442843"/>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6" name="TextBox 15"/>
          <p:cNvSpPr txBox="1"/>
          <p:nvPr/>
        </p:nvSpPr>
        <p:spPr>
          <a:xfrm>
            <a:off x="5566497" y="2486363"/>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공지사항</a:t>
            </a:r>
          </a:p>
        </p:txBody>
      </p:sp>
      <p:sp>
        <p:nvSpPr>
          <p:cNvPr id="17" name="사각형: 둥근 모서리 16"/>
          <p:cNvSpPr/>
          <p:nvPr/>
        </p:nvSpPr>
        <p:spPr>
          <a:xfrm>
            <a:off x="7375005" y="1729283"/>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8" name="TextBox 17"/>
          <p:cNvSpPr txBox="1"/>
          <p:nvPr/>
        </p:nvSpPr>
        <p:spPr>
          <a:xfrm>
            <a:off x="7375005" y="1772803"/>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카페상세</a:t>
            </a:r>
          </a:p>
        </p:txBody>
      </p:sp>
      <p:sp>
        <p:nvSpPr>
          <p:cNvPr id="19" name="사각형: 둥근 모서리 18"/>
          <p:cNvSpPr/>
          <p:nvPr/>
        </p:nvSpPr>
        <p:spPr>
          <a:xfrm>
            <a:off x="9248971" y="1729283"/>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0" name="TextBox 19"/>
          <p:cNvSpPr txBox="1"/>
          <p:nvPr/>
        </p:nvSpPr>
        <p:spPr>
          <a:xfrm>
            <a:off x="9248971" y="1772803"/>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리뷰보기</a:t>
            </a:r>
          </a:p>
        </p:txBody>
      </p:sp>
      <p:sp>
        <p:nvSpPr>
          <p:cNvPr id="21" name="사각형: 둥근 모서리 20"/>
          <p:cNvSpPr/>
          <p:nvPr/>
        </p:nvSpPr>
        <p:spPr>
          <a:xfrm>
            <a:off x="9248971" y="1156172"/>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TextBox 21"/>
          <p:cNvSpPr txBox="1"/>
          <p:nvPr/>
        </p:nvSpPr>
        <p:spPr>
          <a:xfrm>
            <a:off x="9248971" y="1199692"/>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정보보기</a:t>
            </a:r>
          </a:p>
        </p:txBody>
      </p:sp>
      <p:sp>
        <p:nvSpPr>
          <p:cNvPr id="26" name="사각형: 둥근 모서리 25"/>
          <p:cNvSpPr/>
          <p:nvPr/>
        </p:nvSpPr>
        <p:spPr>
          <a:xfrm>
            <a:off x="1790179" y="3424917"/>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TextBox 26"/>
          <p:cNvSpPr txBox="1"/>
          <p:nvPr/>
        </p:nvSpPr>
        <p:spPr>
          <a:xfrm>
            <a:off x="1790179" y="3468437"/>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회원</a:t>
            </a:r>
          </a:p>
        </p:txBody>
      </p:sp>
      <p:cxnSp>
        <p:nvCxnSpPr>
          <p:cNvPr id="29" name="직선 화살표 연결선 28"/>
          <p:cNvCxnSpPr>
            <a:stCxn id="27" idx="3"/>
            <a:endCxn id="12" idx="1"/>
          </p:cNvCxnSpPr>
          <p:nvPr/>
        </p:nvCxnSpPr>
        <p:spPr>
          <a:xfrm>
            <a:off x="3086179" y="3637714"/>
            <a:ext cx="512508"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p:cNvCxnSpPr>
            <a:stCxn id="5" idx="0"/>
            <a:endCxn id="15" idx="2"/>
          </p:cNvCxnSpPr>
          <p:nvPr/>
        </p:nvCxnSpPr>
        <p:spPr>
          <a:xfrm rot="5400000" flipH="1" flipV="1">
            <a:off x="4952352" y="2162772"/>
            <a:ext cx="556480" cy="1967810"/>
          </a:xfrm>
          <a:prstGeom prst="bentConnector3">
            <a:avLst>
              <a:gd name="adj1" fmla="val 50000"/>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15" idx="0"/>
            <a:endCxn id="13" idx="2"/>
          </p:cNvCxnSpPr>
          <p:nvPr/>
        </p:nvCxnSpPr>
        <p:spPr>
          <a:xfrm rot="16200000">
            <a:off x="6070514" y="2298860"/>
            <a:ext cx="287966"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stCxn id="14" idx="3"/>
            <a:endCxn id="18" idx="1"/>
          </p:cNvCxnSpPr>
          <p:nvPr/>
        </p:nvCxnSpPr>
        <p:spPr>
          <a:xfrm>
            <a:off x="6862497" y="1942080"/>
            <a:ext cx="512508"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18" idx="3"/>
            <a:endCxn id="20" idx="1"/>
          </p:cNvCxnSpPr>
          <p:nvPr/>
        </p:nvCxnSpPr>
        <p:spPr>
          <a:xfrm>
            <a:off x="8671005" y="1942080"/>
            <a:ext cx="577966"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연결선: 꺾임 41"/>
          <p:cNvCxnSpPr>
            <a:stCxn id="18" idx="3"/>
            <a:endCxn id="22" idx="1"/>
          </p:cNvCxnSpPr>
          <p:nvPr/>
        </p:nvCxnSpPr>
        <p:spPr>
          <a:xfrm flipV="1">
            <a:off x="8671005" y="1368969"/>
            <a:ext cx="577966" cy="573111"/>
          </a:xfrm>
          <a:prstGeom prst="bentConnector3">
            <a:avLst>
              <a:gd name="adj1" fmla="val 50000"/>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sp>
        <p:nvSpPr>
          <p:cNvPr id="45" name="사각형: 둥근 모서리 44"/>
          <p:cNvSpPr/>
          <p:nvPr/>
        </p:nvSpPr>
        <p:spPr>
          <a:xfrm>
            <a:off x="5566497" y="4456078"/>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6" name="TextBox 45"/>
          <p:cNvSpPr txBox="1"/>
          <p:nvPr/>
        </p:nvSpPr>
        <p:spPr>
          <a:xfrm>
            <a:off x="5566497" y="4499598"/>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로그인</a:t>
            </a:r>
          </a:p>
        </p:txBody>
      </p:sp>
      <p:cxnSp>
        <p:nvCxnSpPr>
          <p:cNvPr id="52" name="연결선: 꺾임 51"/>
          <p:cNvCxnSpPr>
            <a:stCxn id="5" idx="2"/>
            <a:endCxn id="45" idx="0"/>
          </p:cNvCxnSpPr>
          <p:nvPr/>
        </p:nvCxnSpPr>
        <p:spPr>
          <a:xfrm rot="5400000" flipV="1">
            <a:off x="4927808" y="3169389"/>
            <a:ext cx="605568" cy="1967810"/>
          </a:xfrm>
          <a:prstGeom prst="bentConnector3">
            <a:avLst>
              <a:gd name="adj1" fmla="val 50000"/>
            </a:avLst>
          </a:prstGeom>
          <a:ln>
            <a:solidFill>
              <a:srgbClr val="D8B838"/>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사각형: 둥근 모서리 57"/>
          <p:cNvSpPr/>
          <p:nvPr/>
        </p:nvSpPr>
        <p:spPr>
          <a:xfrm>
            <a:off x="7375005" y="3594194"/>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9" name="TextBox 58"/>
          <p:cNvSpPr txBox="1"/>
          <p:nvPr/>
        </p:nvSpPr>
        <p:spPr>
          <a:xfrm>
            <a:off x="7375005" y="3637714"/>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리뷰</a:t>
            </a:r>
          </a:p>
        </p:txBody>
      </p:sp>
      <p:sp>
        <p:nvSpPr>
          <p:cNvPr id="62" name="사각형: 둥근 모서리 61"/>
          <p:cNvSpPr/>
          <p:nvPr/>
        </p:nvSpPr>
        <p:spPr>
          <a:xfrm>
            <a:off x="7375005" y="5317962"/>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3" name="TextBox 62"/>
          <p:cNvSpPr txBox="1"/>
          <p:nvPr/>
        </p:nvSpPr>
        <p:spPr>
          <a:xfrm>
            <a:off x="7375005" y="5361482"/>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기프티콘</a:t>
            </a:r>
          </a:p>
        </p:txBody>
      </p:sp>
      <p:cxnSp>
        <p:nvCxnSpPr>
          <p:cNvPr id="65" name="연결선: 꺾임 64"/>
          <p:cNvCxnSpPr>
            <a:stCxn id="46" idx="3"/>
            <a:endCxn id="59" idx="1"/>
          </p:cNvCxnSpPr>
          <p:nvPr/>
        </p:nvCxnSpPr>
        <p:spPr>
          <a:xfrm flipV="1">
            <a:off x="6862497" y="3806991"/>
            <a:ext cx="512508" cy="861884"/>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70" name="사각형: 둥근 모서리 69"/>
          <p:cNvSpPr/>
          <p:nvPr/>
        </p:nvSpPr>
        <p:spPr>
          <a:xfrm>
            <a:off x="7375005" y="4456078"/>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1" name="TextBox 70"/>
          <p:cNvSpPr txBox="1"/>
          <p:nvPr/>
        </p:nvSpPr>
        <p:spPr>
          <a:xfrm>
            <a:off x="7375005" y="4499598"/>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북마크</a:t>
            </a:r>
          </a:p>
        </p:txBody>
      </p:sp>
      <p:cxnSp>
        <p:nvCxnSpPr>
          <p:cNvPr id="73" name="연결선: 꺾임 72"/>
          <p:cNvCxnSpPr>
            <a:endCxn id="71" idx="1"/>
          </p:cNvCxnSpPr>
          <p:nvPr/>
        </p:nvCxnSpPr>
        <p:spPr>
          <a:xfrm>
            <a:off x="7241700" y="4668875"/>
            <a:ext cx="133305" cy="12700"/>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p:cNvCxnSpPr>
            <a:stCxn id="46" idx="3"/>
            <a:endCxn id="63" idx="1"/>
          </p:cNvCxnSpPr>
          <p:nvPr/>
        </p:nvCxnSpPr>
        <p:spPr>
          <a:xfrm>
            <a:off x="6862497" y="4668875"/>
            <a:ext cx="512508" cy="861884"/>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77" name="사각형: 둥근 모서리 76"/>
          <p:cNvSpPr/>
          <p:nvPr/>
        </p:nvSpPr>
        <p:spPr>
          <a:xfrm>
            <a:off x="9248971" y="3594194"/>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8" name="TextBox 77"/>
          <p:cNvSpPr txBox="1"/>
          <p:nvPr/>
        </p:nvSpPr>
        <p:spPr>
          <a:xfrm>
            <a:off x="9248971" y="3637714"/>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리뷰관리</a:t>
            </a:r>
          </a:p>
        </p:txBody>
      </p:sp>
      <p:sp>
        <p:nvSpPr>
          <p:cNvPr id="82" name="사각형: 둥근 모서리 81"/>
          <p:cNvSpPr/>
          <p:nvPr/>
        </p:nvSpPr>
        <p:spPr>
          <a:xfrm>
            <a:off x="9248970" y="4456078"/>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3" name="TextBox 82"/>
          <p:cNvSpPr txBox="1"/>
          <p:nvPr/>
        </p:nvSpPr>
        <p:spPr>
          <a:xfrm>
            <a:off x="9248970" y="4499598"/>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북마크관리</a:t>
            </a:r>
          </a:p>
        </p:txBody>
      </p:sp>
      <p:sp>
        <p:nvSpPr>
          <p:cNvPr id="85" name="사각형: 둥근 모서리 84"/>
          <p:cNvSpPr/>
          <p:nvPr/>
        </p:nvSpPr>
        <p:spPr>
          <a:xfrm>
            <a:off x="9248971" y="5317962"/>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6" name="TextBox 85"/>
          <p:cNvSpPr txBox="1"/>
          <p:nvPr/>
        </p:nvSpPr>
        <p:spPr>
          <a:xfrm>
            <a:off x="9248968" y="5361482"/>
            <a:ext cx="1331513"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기프티콘관리</a:t>
            </a:r>
          </a:p>
        </p:txBody>
      </p:sp>
      <p:cxnSp>
        <p:nvCxnSpPr>
          <p:cNvPr id="92" name="직선 화살표 연결선 91"/>
          <p:cNvCxnSpPr>
            <a:stCxn id="59" idx="3"/>
            <a:endCxn id="78" idx="1"/>
          </p:cNvCxnSpPr>
          <p:nvPr/>
        </p:nvCxnSpPr>
        <p:spPr>
          <a:xfrm>
            <a:off x="8671005" y="3806991"/>
            <a:ext cx="577966"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a:stCxn id="71" idx="3"/>
          </p:cNvCxnSpPr>
          <p:nvPr/>
        </p:nvCxnSpPr>
        <p:spPr>
          <a:xfrm>
            <a:off x="8671005" y="4668875"/>
            <a:ext cx="542455"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a:stCxn id="63" idx="3"/>
          </p:cNvCxnSpPr>
          <p:nvPr/>
        </p:nvCxnSpPr>
        <p:spPr>
          <a:xfrm>
            <a:off x="8671005" y="5530759"/>
            <a:ext cx="542455"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08" name="사각형: 둥근 모서리 107"/>
          <p:cNvSpPr/>
          <p:nvPr/>
        </p:nvSpPr>
        <p:spPr>
          <a:xfrm>
            <a:off x="7375005" y="6054089"/>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09" name="TextBox 108"/>
          <p:cNvSpPr txBox="1"/>
          <p:nvPr/>
        </p:nvSpPr>
        <p:spPr>
          <a:xfrm>
            <a:off x="7375005" y="6097609"/>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고객관리</a:t>
            </a:r>
          </a:p>
        </p:txBody>
      </p:sp>
      <p:sp>
        <p:nvSpPr>
          <p:cNvPr id="110" name="사각형: 둥근 모서리 109"/>
          <p:cNvSpPr/>
          <p:nvPr/>
        </p:nvSpPr>
        <p:spPr>
          <a:xfrm>
            <a:off x="9248970" y="6054089"/>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1" name="TextBox 110"/>
          <p:cNvSpPr txBox="1"/>
          <p:nvPr/>
        </p:nvSpPr>
        <p:spPr>
          <a:xfrm>
            <a:off x="9248970" y="6097609"/>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문의사항</a:t>
            </a:r>
          </a:p>
        </p:txBody>
      </p:sp>
      <p:sp>
        <p:nvSpPr>
          <p:cNvPr id="113" name="사각형: 둥근 모서리 112"/>
          <p:cNvSpPr/>
          <p:nvPr/>
        </p:nvSpPr>
        <p:spPr>
          <a:xfrm>
            <a:off x="9248971" y="2350750"/>
            <a:ext cx="1296000" cy="425594"/>
          </a:xfrm>
          <a:prstGeom prst="roundRect">
            <a:avLst>
              <a:gd name="adj" fmla="val 23831"/>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4" name="TextBox 113"/>
          <p:cNvSpPr txBox="1"/>
          <p:nvPr/>
        </p:nvSpPr>
        <p:spPr>
          <a:xfrm>
            <a:off x="9248971" y="2394270"/>
            <a:ext cx="1296000" cy="338554"/>
          </a:xfrm>
          <a:prstGeom prst="rect">
            <a:avLst/>
          </a:prstGeom>
          <a:noFill/>
        </p:spPr>
        <p:txBody>
          <a:bodyPr wrap="square">
            <a:spAutoFit/>
          </a:bodyPr>
          <a:lstStyle/>
          <a:p>
            <a:pPr algn="ctr">
              <a:defRPr/>
            </a:pPr>
            <a:r>
              <a:rPr lang="ko-KR" altLang="en-US" sz="1600">
                <a:solidFill>
                  <a:srgbClr val="ECE6E0"/>
                </a:solidFill>
                <a:latin typeface="KCC-간판체"/>
                <a:ea typeface="KCC-간판체"/>
              </a:rPr>
              <a:t>리뷰작성</a:t>
            </a:r>
          </a:p>
        </p:txBody>
      </p:sp>
      <p:cxnSp>
        <p:nvCxnSpPr>
          <p:cNvPr id="123" name="직선 화살표 연결선 122"/>
          <p:cNvCxnSpPr/>
          <p:nvPr/>
        </p:nvCxnSpPr>
        <p:spPr>
          <a:xfrm>
            <a:off x="8671005" y="6285361"/>
            <a:ext cx="542455"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24" name="연결선: 꺾임 123"/>
          <p:cNvCxnSpPr>
            <a:stCxn id="46" idx="3"/>
            <a:endCxn id="109" idx="1"/>
          </p:cNvCxnSpPr>
          <p:nvPr/>
        </p:nvCxnSpPr>
        <p:spPr>
          <a:xfrm>
            <a:off x="6862497" y="4668875"/>
            <a:ext cx="512508" cy="1598011"/>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137" name="연결선: 꺾임 136"/>
          <p:cNvCxnSpPr>
            <a:stCxn id="18" idx="3"/>
            <a:endCxn id="114" idx="1"/>
          </p:cNvCxnSpPr>
          <p:nvPr/>
        </p:nvCxnSpPr>
        <p:spPr>
          <a:xfrm>
            <a:off x="8671005" y="1942080"/>
            <a:ext cx="577966" cy="621467"/>
          </a:xfrm>
          <a:prstGeom prst="bentConnector3">
            <a:avLst>
              <a:gd name="adj1" fmla="val 50000"/>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43" name="TextBox 34"/>
          <p:cNvSpPr txBox="1"/>
          <p:nvPr/>
        </p:nvSpPr>
        <p:spPr>
          <a:xfrm>
            <a:off x="-2523871" y="220138"/>
            <a:ext cx="11516810" cy="806375"/>
          </a:xfrm>
          <a:prstGeom prst="rect">
            <a:avLst/>
          </a:prstGeom>
        </p:spPr>
        <p:txBody>
          <a:bodyPr wrap="square" lIns="0" tIns="0" rIns="0" bIns="0" anchor="t">
            <a:spAutoFit/>
          </a:bodyPr>
          <a:lstStyle/>
          <a:p>
            <a:pPr algn="ctr">
              <a:lnSpc>
                <a:spcPts val="6233"/>
              </a:lnSpc>
              <a:defRPr/>
            </a:pPr>
            <a:r>
              <a:rPr lang="en-US" sz="5666">
                <a:solidFill>
                  <a:srgbClr val="481810"/>
                </a:solidFill>
                <a:latin typeface="KCC-간판체"/>
                <a:ea typeface="KCC-간판체"/>
              </a:rPr>
              <a:t>CAFE.C PROJECT </a:t>
            </a:r>
          </a:p>
        </p:txBody>
      </p:sp>
      <p:sp>
        <p:nvSpPr>
          <p:cNvPr id="144" name="TextBox 34"/>
          <p:cNvSpPr txBox="1"/>
          <p:nvPr/>
        </p:nvSpPr>
        <p:spPr>
          <a:xfrm>
            <a:off x="-2672004" y="686346"/>
            <a:ext cx="11516809" cy="714939"/>
          </a:xfrm>
          <a:prstGeom prst="rect">
            <a:avLst/>
          </a:prstGeom>
        </p:spPr>
        <p:txBody>
          <a:bodyPr wrap="square" lIns="0" tIns="0" rIns="0" bIns="0" anchor="t">
            <a:spAutoFit/>
          </a:bodyPr>
          <a:lstStyle/>
          <a:p>
            <a:pPr algn="ctr">
              <a:lnSpc>
                <a:spcPts val="6233"/>
              </a:lnSpc>
              <a:defRPr/>
            </a:pPr>
            <a:r>
              <a:rPr lang="en-US" sz="3200">
                <a:solidFill>
                  <a:srgbClr val="481810"/>
                </a:solidFill>
                <a:latin typeface="KCC-간판체"/>
                <a:ea typeface="KCC-간판체"/>
              </a:rPr>
              <a:t>-</a:t>
            </a:r>
            <a:r>
              <a:rPr lang="en-US" altLang="ko-KR" sz="3200">
                <a:solidFill>
                  <a:srgbClr val="481810"/>
                </a:solidFill>
                <a:latin typeface="KCC-간판체"/>
                <a:ea typeface="KCC-간판체"/>
              </a:rPr>
              <a:t> </a:t>
            </a:r>
            <a:r>
              <a:rPr lang="ko-KR" altLang="en-US" sz="3200">
                <a:solidFill>
                  <a:srgbClr val="481810"/>
                </a:solidFill>
                <a:latin typeface="KCC-간판체"/>
                <a:ea typeface="KCC-간판체"/>
              </a:rPr>
              <a:t>웹사이트 구성 </a:t>
            </a:r>
            <a:r>
              <a:rPr lang="en-US" altLang="ko-KR" sz="3200">
                <a:solidFill>
                  <a:srgbClr val="481810"/>
                </a:solidFill>
                <a:latin typeface="KCC-간판체"/>
                <a:ea typeface="KCC-간판체"/>
              </a:rPr>
              <a:t>: </a:t>
            </a:r>
            <a:r>
              <a:rPr lang="ko-KR" altLang="en-US" sz="3200">
                <a:solidFill>
                  <a:srgbClr val="481810"/>
                </a:solidFill>
                <a:latin typeface="KCC-간판체"/>
                <a:ea typeface="KCC-간판체"/>
              </a:rPr>
              <a:t>페이지</a:t>
            </a:r>
            <a:r>
              <a:rPr lang="en-US" altLang="ko-KR" sz="3200">
                <a:solidFill>
                  <a:srgbClr val="481810"/>
                </a:solidFill>
                <a:latin typeface="KCC-간판체"/>
                <a:ea typeface="KCC-간판체"/>
              </a:rPr>
              <a:t>-</a:t>
            </a:r>
            <a:endParaRPr lang="en-US" sz="3200">
              <a:solidFill>
                <a:srgbClr val="481810"/>
              </a:solidFill>
              <a:latin typeface="KCC-간판체"/>
              <a:ea typeface="KCC-간판체"/>
            </a:endParaRPr>
          </a:p>
        </p:txBody>
      </p:sp>
      <p:sp>
        <p:nvSpPr>
          <p:cNvPr id="145" name="TextBox 34"/>
          <p:cNvSpPr txBox="1"/>
          <p:nvPr/>
        </p:nvSpPr>
        <p:spPr>
          <a:xfrm>
            <a:off x="1647030" y="5820571"/>
            <a:ext cx="3031667" cy="714939"/>
          </a:xfrm>
          <a:prstGeom prst="rect">
            <a:avLst/>
          </a:prstGeom>
        </p:spPr>
        <p:txBody>
          <a:bodyPr wrap="square" lIns="0" tIns="0" rIns="0" bIns="0" anchor="t">
            <a:spAutoFit/>
          </a:bodyPr>
          <a:lstStyle/>
          <a:p>
            <a:pPr algn="ctr">
              <a:lnSpc>
                <a:spcPts val="6233"/>
              </a:lnSpc>
              <a:defRPr/>
            </a:pPr>
            <a:r>
              <a:rPr lang="en-US" altLang="ko-KR" sz="3200">
                <a:solidFill>
                  <a:srgbClr val="481810"/>
                </a:solidFill>
                <a:latin typeface="KCC-간판체"/>
                <a:ea typeface="KCC-간판체"/>
              </a:rPr>
              <a:t>Case2.</a:t>
            </a:r>
            <a:r>
              <a:rPr lang="ko-KR" altLang="en-US" sz="3200">
                <a:solidFill>
                  <a:srgbClr val="481810"/>
                </a:solidFill>
                <a:latin typeface="KCC-간판체"/>
                <a:ea typeface="KCC-간판체"/>
              </a:rPr>
              <a:t>회원 맵</a:t>
            </a:r>
            <a:endParaRPr lang="en-US" sz="3200">
              <a:solidFill>
                <a:srgbClr val="481810"/>
              </a:solidFill>
              <a:latin typeface="KCC-간판체"/>
              <a:ea typeface="KCC-간판체"/>
            </a:endParaRPr>
          </a:p>
        </p:txBody>
      </p:sp>
      <p:cxnSp>
        <p:nvCxnSpPr>
          <p:cNvPr id="146" name="직선 화살표 연결선 145"/>
          <p:cNvCxnSpPr/>
          <p:nvPr/>
        </p:nvCxnSpPr>
        <p:spPr>
          <a:xfrm>
            <a:off x="1390775" y="1671103"/>
            <a:ext cx="512508" cy="0"/>
          </a:xfrm>
          <a:prstGeom prst="straightConnector1">
            <a:avLst/>
          </a:prstGeom>
          <a:ln>
            <a:solidFill>
              <a:srgbClr val="D8B838"/>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1390775" y="1954567"/>
            <a:ext cx="512508" cy="0"/>
          </a:xfrm>
          <a:prstGeom prst="straightConnector1">
            <a:avLst/>
          </a:prstGeom>
          <a:ln>
            <a:solidFill>
              <a:srgbClr val="D8B838"/>
            </a:solidFill>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600353" y="1492721"/>
            <a:ext cx="1296000" cy="338554"/>
          </a:xfrm>
          <a:prstGeom prst="rect">
            <a:avLst/>
          </a:prstGeom>
          <a:noFill/>
        </p:spPr>
        <p:txBody>
          <a:bodyPr wrap="square">
            <a:spAutoFit/>
          </a:bodyPr>
          <a:lstStyle/>
          <a:p>
            <a:pPr algn="ctr">
              <a:defRPr/>
            </a:pPr>
            <a:r>
              <a:rPr lang="en-US" altLang="ko-KR" sz="1600">
                <a:solidFill>
                  <a:srgbClr val="D8B838"/>
                </a:solidFill>
                <a:latin typeface="KCC-간판체"/>
                <a:ea typeface="KCC-간판체"/>
              </a:rPr>
              <a:t>get</a:t>
            </a:r>
            <a:endParaRPr lang="ko-KR" altLang="en-US" sz="1600">
              <a:solidFill>
                <a:srgbClr val="D8B838"/>
              </a:solidFill>
              <a:latin typeface="KCC-간판체"/>
              <a:ea typeface="KCC-간판체"/>
            </a:endParaRPr>
          </a:p>
        </p:txBody>
      </p:sp>
      <p:sp>
        <p:nvSpPr>
          <p:cNvPr id="149" name="TextBox 148"/>
          <p:cNvSpPr txBox="1"/>
          <p:nvPr/>
        </p:nvSpPr>
        <p:spPr>
          <a:xfrm>
            <a:off x="1647029" y="1796590"/>
            <a:ext cx="1296000" cy="338554"/>
          </a:xfrm>
          <a:prstGeom prst="rect">
            <a:avLst/>
          </a:prstGeom>
          <a:noFill/>
        </p:spPr>
        <p:txBody>
          <a:bodyPr wrap="square">
            <a:spAutoFit/>
          </a:bodyPr>
          <a:lstStyle/>
          <a:p>
            <a:pPr algn="ctr">
              <a:defRPr/>
            </a:pPr>
            <a:r>
              <a:rPr lang="en-US" altLang="ko-KR" sz="1600">
                <a:solidFill>
                  <a:srgbClr val="D8B838"/>
                </a:solidFill>
                <a:latin typeface="KCC-간판체"/>
                <a:ea typeface="KCC-간판체"/>
              </a:rPr>
              <a:t>post</a:t>
            </a:r>
            <a:endParaRPr lang="ko-KR" altLang="en-US" sz="1600">
              <a:solidFill>
                <a:srgbClr val="D8B838"/>
              </a:solidFill>
              <a:latin typeface="KCC-간판체"/>
              <a:ea typeface="KCC-간판체"/>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pic>
        <p:nvPicPr>
          <p:cNvPr id="11" name="Picture 3"/>
          <p:cNvPicPr>
            <a:picLocks noChangeAspect="1"/>
          </p:cNvPicPr>
          <p:nvPr/>
        </p:nvPicPr>
        <p:blipFill rotWithShape="1">
          <a:blip r:embed="rId3"/>
          <a:srcRect/>
          <a:stretch>
            <a:fillRect/>
          </a:stretch>
        </p:blipFill>
        <p:spPr>
          <a:xfrm rot="12880953">
            <a:off x="-444137" y="5358105"/>
            <a:ext cx="3087994" cy="1437321"/>
          </a:xfrm>
          <a:prstGeom prst="rect">
            <a:avLst/>
          </a:prstGeom>
        </p:spPr>
      </p:pic>
      <p:sp>
        <p:nvSpPr>
          <p:cNvPr id="5" name="사각형: 둥근 모서리 4"/>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6" name="그룹 5"/>
          <p:cNvGrpSpPr/>
          <p:nvPr/>
        </p:nvGrpSpPr>
        <p:grpSpPr>
          <a:xfrm>
            <a:off x="257968" y="-867896"/>
            <a:ext cx="1918331" cy="702092"/>
            <a:chOff x="257968" y="-867896"/>
            <a:chExt cx="1918331" cy="702092"/>
          </a:xfrm>
        </p:grpSpPr>
        <p:pic>
          <p:nvPicPr>
            <p:cNvPr id="7" name="그림 6"/>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pic>
        <p:nvPicPr>
          <p:cNvPr id="12" name="Picture 12"/>
          <p:cNvPicPr>
            <a:picLocks noChangeAspect="1"/>
          </p:cNvPicPr>
          <p:nvPr/>
        </p:nvPicPr>
        <p:blipFill rotWithShape="1">
          <a:blip r:embed="rId7"/>
          <a:srcRect/>
          <a:stretch>
            <a:fillRect/>
          </a:stretch>
        </p:blipFill>
        <p:spPr>
          <a:xfrm rot="5908102">
            <a:off x="-900470" y="-951007"/>
            <a:ext cx="3663031" cy="3416609"/>
          </a:xfrm>
          <a:prstGeom prst="rect">
            <a:avLst/>
          </a:prstGeom>
        </p:spPr>
      </p:pic>
      <p:pic>
        <p:nvPicPr>
          <p:cNvPr id="13" name="Picture 13"/>
          <p:cNvPicPr>
            <a:picLocks noChangeAspect="1"/>
          </p:cNvPicPr>
          <p:nvPr/>
        </p:nvPicPr>
        <p:blipFill rotWithShape="1">
          <a:blip r:embed="rId8"/>
          <a:srcRect/>
          <a:stretch>
            <a:fillRect/>
          </a:stretch>
        </p:blipFill>
        <p:spPr>
          <a:xfrm rot="20042696">
            <a:off x="2838424" y="1156590"/>
            <a:ext cx="1878157" cy="706870"/>
          </a:xfrm>
          <a:prstGeom prst="rect">
            <a:avLst/>
          </a:prstGeom>
        </p:spPr>
      </p:pic>
      <p:sp>
        <p:nvSpPr>
          <p:cNvPr id="14" name="TextBox 34"/>
          <p:cNvSpPr txBox="1"/>
          <p:nvPr/>
        </p:nvSpPr>
        <p:spPr>
          <a:xfrm>
            <a:off x="1437821" y="2306848"/>
            <a:ext cx="4658179" cy="1590179"/>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a:p>
            <a:pPr>
              <a:lnSpc>
                <a:spcPts val="6233"/>
              </a:lnSpc>
              <a:defRPr/>
            </a:pPr>
            <a:r>
              <a:rPr lang="en-US" sz="5666">
                <a:solidFill>
                  <a:schemeClr val="bg2"/>
                </a:solidFill>
                <a:latin typeface="KCC-간판체"/>
                <a:ea typeface="KCC-간판체"/>
              </a:rPr>
              <a:t>PROJECT</a:t>
            </a:r>
          </a:p>
        </p:txBody>
      </p:sp>
      <p:sp>
        <p:nvSpPr>
          <p:cNvPr id="15" name="TextBox 33"/>
          <p:cNvSpPr txBox="1"/>
          <p:nvPr/>
        </p:nvSpPr>
        <p:spPr>
          <a:xfrm>
            <a:off x="1437821" y="4419281"/>
            <a:ext cx="4658179" cy="400369"/>
          </a:xfrm>
          <a:prstGeom prst="rect">
            <a:avLst/>
          </a:prstGeom>
        </p:spPr>
        <p:txBody>
          <a:bodyPr lIns="0" tIns="0" rIns="0" bIns="0" anchor="t">
            <a:spAutoFit/>
          </a:bodyPr>
          <a:lstStyle/>
          <a:p>
            <a:pPr>
              <a:lnSpc>
                <a:spcPts val="3169"/>
              </a:lnSpc>
              <a:defRPr/>
            </a:pPr>
            <a:r>
              <a:rPr lang="ko-KR" altLang="en-US" sz="5670">
                <a:solidFill>
                  <a:schemeClr val="bg2"/>
                </a:solidFill>
                <a:latin typeface="KCC-간판체"/>
                <a:ea typeface="KCC-간판체"/>
              </a:rPr>
              <a:t>구현기능</a:t>
            </a:r>
            <a:r>
              <a:rPr lang="en-US" altLang="ko-KR" sz="5670">
                <a:solidFill>
                  <a:schemeClr val="bg2"/>
                </a:solidFill>
                <a:latin typeface="KCC-간판체"/>
                <a:ea typeface="KCC-간판체"/>
              </a:rPr>
              <a:t>(</a:t>
            </a:r>
            <a:r>
              <a:rPr lang="ko-KR" altLang="en-US" sz="5670">
                <a:solidFill>
                  <a:schemeClr val="bg2"/>
                </a:solidFill>
                <a:latin typeface="KCC-간판체"/>
                <a:ea typeface="KCC-간판체"/>
              </a:rPr>
              <a:t>결과</a:t>
            </a:r>
            <a:r>
              <a:rPr lang="en-US" altLang="ko-KR" sz="5670">
                <a:solidFill>
                  <a:schemeClr val="bg2"/>
                </a:solidFill>
                <a:latin typeface="KCC-간판체"/>
                <a:ea typeface="KCC-간판체"/>
              </a:rPr>
              <a:t>)</a:t>
            </a:r>
          </a:p>
        </p:txBody>
      </p:sp>
      <p:pic>
        <p:nvPicPr>
          <p:cNvPr id="17" name="Picture 4"/>
          <p:cNvPicPr>
            <a:picLocks noChangeAspect="1"/>
          </p:cNvPicPr>
          <p:nvPr/>
        </p:nvPicPr>
        <p:blipFill rotWithShape="1">
          <a:blip r:embed="rId2"/>
          <a:srcRect/>
          <a:stretch>
            <a:fillRect/>
          </a:stretch>
        </p:blipFill>
        <p:spPr>
          <a:xfrm rot="2406247">
            <a:off x="6984880" y="-1091200"/>
            <a:ext cx="2895524" cy="2700734"/>
          </a:xfrm>
          <a:prstGeom prst="rect">
            <a:avLst/>
          </a:prstGeom>
        </p:spPr>
      </p:pic>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9"/>
          <a:srcRect l="7180" t="21820" r="84250" b="18200"/>
          <a:stretch>
            <a:fillRect/>
          </a:stretch>
        </p:blipFill>
        <p:spPr>
          <a:xfrm rot="7387677">
            <a:off x="6172163" y="-475899"/>
            <a:ext cx="880641" cy="3444330"/>
          </a:xfrm>
          <a:prstGeom prst="rect">
            <a:avLst/>
          </a:prstGeom>
        </p:spPr>
      </p:pic>
      <p:pic>
        <p:nvPicPr>
          <p:cNvPr id="23" name="그림 22"/>
          <p:cNvPicPr>
            <a:picLocks noChangeAspect="1"/>
          </p:cNvPicPr>
          <p:nvPr/>
        </p:nvPicPr>
        <p:blipFill rotWithShape="1">
          <a:blip r:embed="rId10"/>
          <a:stretch>
            <a:fillRect/>
          </a:stretch>
        </p:blipFill>
        <p:spPr>
          <a:xfrm rot="20603306">
            <a:off x="5912793" y="1551384"/>
            <a:ext cx="6271338" cy="40128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7" name="Picture 2"/>
          <p:cNvPicPr>
            <a:picLocks noChangeAspect="1"/>
          </p:cNvPicPr>
          <p:nvPr/>
        </p:nvPicPr>
        <p:blipFill rotWithShape="1">
          <a:blip r:embed="rId2"/>
          <a:srcRect/>
          <a:stretch>
            <a:fillRect/>
          </a:stretch>
        </p:blipFill>
        <p:spPr>
          <a:xfrm>
            <a:off x="-231769" y="4801130"/>
            <a:ext cx="2652508" cy="2474067"/>
          </a:xfrm>
          <a:prstGeom prst="rect">
            <a:avLst/>
          </a:prstGeom>
        </p:spPr>
      </p:pic>
      <p:pic>
        <p:nvPicPr>
          <p:cNvPr id="88" name="Picture 3"/>
          <p:cNvPicPr>
            <a:picLocks noChangeAspect="1"/>
          </p:cNvPicPr>
          <p:nvPr/>
        </p:nvPicPr>
        <p:blipFill rotWithShape="1">
          <a:blip r:embed="rId2"/>
          <a:srcRect/>
          <a:stretch>
            <a:fillRect/>
          </a:stretch>
        </p:blipFill>
        <p:spPr>
          <a:xfrm rot="17585834">
            <a:off x="6014447" y="-1237034"/>
            <a:ext cx="2652508" cy="2474067"/>
          </a:xfrm>
          <a:prstGeom prst="rect">
            <a:avLst/>
          </a:prstGeom>
        </p:spPr>
      </p:pic>
      <p:pic>
        <p:nvPicPr>
          <p:cNvPr id="5" name="Picture 4"/>
          <p:cNvPicPr>
            <a:picLocks noChangeAspect="1"/>
          </p:cNvPicPr>
          <p:nvPr/>
        </p:nvPicPr>
        <p:blipFill rotWithShape="1">
          <a:blip r:embed="rId3"/>
          <a:srcRect/>
          <a:stretch>
            <a:fillRect/>
          </a:stretch>
        </p:blipFill>
        <p:spPr>
          <a:xfrm rot="9401134">
            <a:off x="3275531" y="4901406"/>
            <a:ext cx="3258155" cy="3038970"/>
          </a:xfrm>
          <a:prstGeom prst="rect">
            <a:avLst/>
          </a:prstGeom>
        </p:spPr>
      </p:pic>
      <p:sp>
        <p:nvSpPr>
          <p:cNvPr id="16" name="사각형: 둥근 모서리 15"/>
          <p:cNvSpPr/>
          <p:nvPr/>
        </p:nvSpPr>
        <p:spPr>
          <a:xfrm>
            <a:off x="673099" y="705842"/>
            <a:ext cx="10820400" cy="5496718"/>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Picture 32"/>
          <p:cNvPicPr>
            <a:picLocks noChangeAspect="1"/>
          </p:cNvPicPr>
          <p:nvPr/>
        </p:nvPicPr>
        <p:blipFill rotWithShape="1">
          <a:blip r:embed="rId4"/>
          <a:srcRect/>
          <a:stretch>
            <a:fillRect/>
          </a:stretch>
        </p:blipFill>
        <p:spPr>
          <a:xfrm rot="226809">
            <a:off x="9434782" y="-204189"/>
            <a:ext cx="3001022" cy="2493577"/>
          </a:xfrm>
          <a:prstGeom prst="rect">
            <a:avLst/>
          </a:prstGeom>
        </p:spPr>
      </p:pic>
      <p:pic>
        <p:nvPicPr>
          <p:cNvPr id="18" name="Picture 36"/>
          <p:cNvPicPr>
            <a:picLocks noChangeAspect="1"/>
          </p:cNvPicPr>
          <p:nvPr/>
        </p:nvPicPr>
        <p:blipFill rotWithShape="1">
          <a:blip r:embed="rId5"/>
          <a:srcRect/>
          <a:stretch>
            <a:fillRect/>
          </a:stretch>
        </p:blipFill>
        <p:spPr>
          <a:xfrm rot="2407902">
            <a:off x="-325999" y="2247333"/>
            <a:ext cx="1396922" cy="1648728"/>
          </a:xfrm>
          <a:prstGeom prst="rect">
            <a:avLst/>
          </a:prstGeom>
        </p:spPr>
      </p:pic>
      <p:pic>
        <p:nvPicPr>
          <p:cNvPr id="20" name="Picture 37"/>
          <p:cNvPicPr>
            <a:picLocks noChangeAspect="1"/>
          </p:cNvPicPr>
          <p:nvPr/>
        </p:nvPicPr>
        <p:blipFill rotWithShape="1">
          <a:blip r:embed="rId6"/>
          <a:srcRect/>
          <a:stretch>
            <a:fillRect/>
          </a:stretch>
        </p:blipFill>
        <p:spPr>
          <a:xfrm rot="18380798">
            <a:off x="4902730" y="2499779"/>
            <a:ext cx="1559636" cy="586991"/>
          </a:xfrm>
          <a:prstGeom prst="rect">
            <a:avLst/>
          </a:prstGeom>
        </p:spPr>
      </p:pic>
      <p:sp>
        <p:nvSpPr>
          <p:cNvPr id="23" name="TextBox 34"/>
          <p:cNvSpPr txBox="1"/>
          <p:nvPr/>
        </p:nvSpPr>
        <p:spPr>
          <a:xfrm>
            <a:off x="1437821" y="3001914"/>
            <a:ext cx="4658179" cy="1590179"/>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a:p>
            <a:pPr>
              <a:lnSpc>
                <a:spcPts val="6233"/>
              </a:lnSpc>
              <a:defRPr/>
            </a:pPr>
            <a:r>
              <a:rPr lang="en-US" sz="5666">
                <a:solidFill>
                  <a:schemeClr val="bg2"/>
                </a:solidFill>
                <a:latin typeface="KCC-간판체"/>
                <a:ea typeface="KCC-간판체"/>
              </a:rPr>
              <a:t>CONTENT</a:t>
            </a:r>
          </a:p>
        </p:txBody>
      </p:sp>
      <p:sp>
        <p:nvSpPr>
          <p:cNvPr id="24" name="TextBox 33"/>
          <p:cNvSpPr txBox="1"/>
          <p:nvPr/>
        </p:nvSpPr>
        <p:spPr>
          <a:xfrm>
            <a:off x="1437821" y="4850100"/>
            <a:ext cx="4658179" cy="485710"/>
          </a:xfrm>
          <a:prstGeom prst="rect">
            <a:avLst/>
          </a:prstGeom>
        </p:spPr>
        <p:txBody>
          <a:bodyPr lIns="0" tIns="0" rIns="0" bIns="0" anchor="t">
            <a:spAutoFit/>
          </a:bodyPr>
          <a:lstStyle/>
          <a:p>
            <a:pPr>
              <a:lnSpc>
                <a:spcPts val="3169"/>
              </a:lnSpc>
              <a:defRPr/>
            </a:pPr>
            <a:r>
              <a:rPr lang="ko-KR" altLang="en-US" sz="4800">
                <a:solidFill>
                  <a:schemeClr val="bg2"/>
                </a:solidFill>
                <a:latin typeface="KCC-간판체"/>
                <a:ea typeface="KCC-간판체"/>
              </a:rPr>
              <a:t>목차</a:t>
            </a:r>
            <a:endParaRPr lang="en-US" sz="4800">
              <a:solidFill>
                <a:schemeClr val="bg2"/>
              </a:solidFill>
              <a:latin typeface="KCC-간판체"/>
              <a:ea typeface="KCC-간판체"/>
            </a:endParaRPr>
          </a:p>
        </p:txBody>
      </p:sp>
      <p:grpSp>
        <p:nvGrpSpPr>
          <p:cNvPr id="54" name="그룹 53"/>
          <p:cNvGrpSpPr/>
          <p:nvPr/>
        </p:nvGrpSpPr>
        <p:grpSpPr>
          <a:xfrm>
            <a:off x="6773586" y="859238"/>
            <a:ext cx="3911844" cy="496225"/>
            <a:chOff x="6773586" y="1236928"/>
            <a:chExt cx="3911844" cy="496225"/>
          </a:xfrm>
        </p:grpSpPr>
        <p:grpSp>
          <p:nvGrpSpPr>
            <p:cNvPr id="25" name="Group 8"/>
            <p:cNvGrpSpPr/>
            <p:nvPr/>
          </p:nvGrpSpPr>
          <p:grpSpPr>
            <a:xfrm>
              <a:off x="6773586" y="1236928"/>
              <a:ext cx="494011" cy="496225"/>
              <a:chOff x="-2279" y="0"/>
              <a:chExt cx="1061476" cy="1066234"/>
            </a:xfrm>
          </p:grpSpPr>
          <p:sp>
            <p:nvSpPr>
              <p:cNvPr id="26" name="Freeform 9"/>
              <p:cNvSpPr/>
              <p:nvPr/>
            </p:nvSpPr>
            <p:spPr>
              <a:xfrm>
                <a:off x="-2279"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27" name="TextBox 10"/>
              <p:cNvSpPr txBox="1"/>
              <p:nvPr/>
            </p:nvSpPr>
            <p:spPr>
              <a:xfrm>
                <a:off x="209732" y="247963"/>
                <a:ext cx="660400"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1</a:t>
                </a:r>
              </a:p>
            </p:txBody>
          </p:sp>
        </p:grpSp>
        <p:sp>
          <p:nvSpPr>
            <p:cNvPr id="40" name="TextBox 38"/>
            <p:cNvSpPr txBox="1"/>
            <p:nvPr/>
          </p:nvSpPr>
          <p:spPr>
            <a:xfrm>
              <a:off x="7464679" y="1301446"/>
              <a:ext cx="3220751" cy="359073"/>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프로젝트 개요</a:t>
              </a:r>
              <a:endParaRPr lang="en-US" sz="2400" spc="100">
                <a:solidFill>
                  <a:srgbClr val="FFFFFF"/>
                </a:solidFill>
                <a:latin typeface="KCC-간판체"/>
                <a:ea typeface="KCC-간판체"/>
              </a:endParaRPr>
            </a:p>
          </p:txBody>
        </p:sp>
      </p:grpSp>
      <p:grpSp>
        <p:nvGrpSpPr>
          <p:cNvPr id="53" name="그룹 52"/>
          <p:cNvGrpSpPr/>
          <p:nvPr/>
        </p:nvGrpSpPr>
        <p:grpSpPr>
          <a:xfrm>
            <a:off x="6791342" y="1511687"/>
            <a:ext cx="3894088" cy="496225"/>
            <a:chOff x="6791342" y="1889377"/>
            <a:chExt cx="3894088" cy="496225"/>
          </a:xfrm>
        </p:grpSpPr>
        <p:grpSp>
          <p:nvGrpSpPr>
            <p:cNvPr id="49" name="Group 8"/>
            <p:cNvGrpSpPr/>
            <p:nvPr/>
          </p:nvGrpSpPr>
          <p:grpSpPr>
            <a:xfrm>
              <a:off x="6791342" y="1889377"/>
              <a:ext cx="494011" cy="496225"/>
              <a:chOff x="35873" y="0"/>
              <a:chExt cx="1061476" cy="1066234"/>
            </a:xfrm>
          </p:grpSpPr>
          <p:sp>
            <p:nvSpPr>
              <p:cNvPr id="50"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51"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2</a:t>
                </a:r>
              </a:p>
            </p:txBody>
          </p:sp>
        </p:grpSp>
        <p:sp>
          <p:nvSpPr>
            <p:cNvPr id="52" name="TextBox 38"/>
            <p:cNvSpPr txBox="1"/>
            <p:nvPr/>
          </p:nvSpPr>
          <p:spPr>
            <a:xfrm>
              <a:off x="7464679" y="1953895"/>
              <a:ext cx="3220751" cy="359073"/>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프로젝트 주제</a:t>
              </a:r>
              <a:endParaRPr lang="en-US" sz="2400" spc="100">
                <a:solidFill>
                  <a:srgbClr val="FFFFFF"/>
                </a:solidFill>
                <a:latin typeface="KCC-간판체"/>
                <a:ea typeface="KCC-간판체"/>
              </a:endParaRPr>
            </a:p>
          </p:txBody>
        </p:sp>
      </p:grpSp>
      <p:grpSp>
        <p:nvGrpSpPr>
          <p:cNvPr id="56" name="그룹 55"/>
          <p:cNvGrpSpPr/>
          <p:nvPr/>
        </p:nvGrpSpPr>
        <p:grpSpPr>
          <a:xfrm>
            <a:off x="6791341" y="2155365"/>
            <a:ext cx="3894088" cy="496225"/>
            <a:chOff x="6791342" y="1889377"/>
            <a:chExt cx="3894088" cy="496225"/>
          </a:xfrm>
        </p:grpSpPr>
        <p:grpSp>
          <p:nvGrpSpPr>
            <p:cNvPr id="57" name="Group 8"/>
            <p:cNvGrpSpPr/>
            <p:nvPr/>
          </p:nvGrpSpPr>
          <p:grpSpPr>
            <a:xfrm>
              <a:off x="6791342" y="1889377"/>
              <a:ext cx="494011" cy="496225"/>
              <a:chOff x="35873" y="0"/>
              <a:chExt cx="1061476" cy="1066234"/>
            </a:xfrm>
          </p:grpSpPr>
          <p:sp>
            <p:nvSpPr>
              <p:cNvPr id="59"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60"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3</a:t>
                </a:r>
              </a:p>
            </p:txBody>
          </p:sp>
        </p:grpSp>
        <p:sp>
          <p:nvSpPr>
            <p:cNvPr id="58" name="TextBox 38"/>
            <p:cNvSpPr txBox="1"/>
            <p:nvPr/>
          </p:nvSpPr>
          <p:spPr>
            <a:xfrm>
              <a:off x="7464679" y="1953895"/>
              <a:ext cx="3220751" cy="359073"/>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웹페이지 구성</a:t>
              </a:r>
              <a:endParaRPr lang="en-US" sz="2400" spc="100">
                <a:solidFill>
                  <a:srgbClr val="FFFFFF"/>
                </a:solidFill>
                <a:latin typeface="KCC-간판체"/>
                <a:ea typeface="KCC-간판체"/>
              </a:endParaRPr>
            </a:p>
          </p:txBody>
        </p:sp>
      </p:grpSp>
      <p:grpSp>
        <p:nvGrpSpPr>
          <p:cNvPr id="61" name="그룹 60"/>
          <p:cNvGrpSpPr/>
          <p:nvPr/>
        </p:nvGrpSpPr>
        <p:grpSpPr>
          <a:xfrm>
            <a:off x="6791341" y="2817864"/>
            <a:ext cx="4300643" cy="496225"/>
            <a:chOff x="6791342" y="1889377"/>
            <a:chExt cx="4300643" cy="496225"/>
          </a:xfrm>
        </p:grpSpPr>
        <p:grpSp>
          <p:nvGrpSpPr>
            <p:cNvPr id="62" name="Group 8"/>
            <p:cNvGrpSpPr/>
            <p:nvPr/>
          </p:nvGrpSpPr>
          <p:grpSpPr>
            <a:xfrm>
              <a:off x="6791342" y="1889377"/>
              <a:ext cx="494011" cy="496225"/>
              <a:chOff x="35873" y="0"/>
              <a:chExt cx="1061476" cy="1066234"/>
            </a:xfrm>
          </p:grpSpPr>
          <p:sp>
            <p:nvSpPr>
              <p:cNvPr id="64"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65"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4</a:t>
                </a:r>
              </a:p>
            </p:txBody>
          </p:sp>
        </p:grpSp>
        <p:sp>
          <p:nvSpPr>
            <p:cNvPr id="63" name="TextBox 38"/>
            <p:cNvSpPr txBox="1"/>
            <p:nvPr/>
          </p:nvSpPr>
          <p:spPr>
            <a:xfrm>
              <a:off x="7464677" y="1953895"/>
              <a:ext cx="3627308" cy="349903"/>
            </a:xfrm>
            <a:prstGeom prst="rect">
              <a:avLst/>
            </a:prstGeom>
          </p:spPr>
          <p:txBody>
            <a:bodyPr wrap="square"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웹페이지 구현 기능</a:t>
              </a:r>
              <a:r>
                <a:rPr lang="en-US" altLang="ko-KR" sz="2400" spc="100">
                  <a:solidFill>
                    <a:srgbClr val="FFFFFF"/>
                  </a:solidFill>
                  <a:latin typeface="KCC-간판체"/>
                  <a:ea typeface="KCC-간판체"/>
                </a:rPr>
                <a:t>(</a:t>
              </a:r>
              <a:r>
                <a:rPr lang="ko-KR" altLang="en-US" sz="2400" spc="100">
                  <a:solidFill>
                    <a:srgbClr val="FFFFFF"/>
                  </a:solidFill>
                  <a:latin typeface="KCC-간판체"/>
                  <a:ea typeface="KCC-간판체"/>
                </a:rPr>
                <a:t>결과</a:t>
              </a:r>
              <a:r>
                <a:rPr lang="en-US" altLang="ko-KR" sz="2400" spc="100">
                  <a:solidFill>
                    <a:srgbClr val="FFFFFF"/>
                  </a:solidFill>
                  <a:latin typeface="KCC-간판체"/>
                  <a:ea typeface="KCC-간판체"/>
                </a:rPr>
                <a:t>)</a:t>
              </a:r>
            </a:p>
          </p:txBody>
        </p:sp>
      </p:grpSp>
      <p:grpSp>
        <p:nvGrpSpPr>
          <p:cNvPr id="72" name="그룹 71"/>
          <p:cNvGrpSpPr/>
          <p:nvPr/>
        </p:nvGrpSpPr>
        <p:grpSpPr>
          <a:xfrm>
            <a:off x="6791341" y="3457575"/>
            <a:ext cx="3894088" cy="496225"/>
            <a:chOff x="6791342" y="1889377"/>
            <a:chExt cx="3894088" cy="496225"/>
          </a:xfrm>
        </p:grpSpPr>
        <p:grpSp>
          <p:nvGrpSpPr>
            <p:cNvPr id="73" name="Group 8"/>
            <p:cNvGrpSpPr/>
            <p:nvPr/>
          </p:nvGrpSpPr>
          <p:grpSpPr>
            <a:xfrm>
              <a:off x="6791342" y="1889377"/>
              <a:ext cx="494011" cy="496225"/>
              <a:chOff x="35873" y="0"/>
              <a:chExt cx="1061476" cy="1066234"/>
            </a:xfrm>
          </p:grpSpPr>
          <p:sp>
            <p:nvSpPr>
              <p:cNvPr id="75"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76"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5</a:t>
                </a:r>
              </a:p>
            </p:txBody>
          </p:sp>
        </p:grpSp>
        <p:sp>
          <p:nvSpPr>
            <p:cNvPr id="74" name="TextBox 38"/>
            <p:cNvSpPr txBox="1"/>
            <p:nvPr/>
          </p:nvSpPr>
          <p:spPr>
            <a:xfrm>
              <a:off x="7464679" y="1953895"/>
              <a:ext cx="3220751" cy="359073"/>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역할 및 일정</a:t>
              </a:r>
              <a:endParaRPr lang="en-US" sz="2400" spc="100">
                <a:solidFill>
                  <a:srgbClr val="FFFFFF"/>
                </a:solidFill>
                <a:latin typeface="KCC-간판체"/>
                <a:ea typeface="KCC-간판체"/>
              </a:endParaRPr>
            </a:p>
          </p:txBody>
        </p:sp>
      </p:grpSp>
      <p:grpSp>
        <p:nvGrpSpPr>
          <p:cNvPr id="77" name="그룹 76"/>
          <p:cNvGrpSpPr/>
          <p:nvPr/>
        </p:nvGrpSpPr>
        <p:grpSpPr>
          <a:xfrm>
            <a:off x="6791341" y="4159259"/>
            <a:ext cx="3894088" cy="496225"/>
            <a:chOff x="6791342" y="1889377"/>
            <a:chExt cx="3894088" cy="496225"/>
          </a:xfrm>
        </p:grpSpPr>
        <p:grpSp>
          <p:nvGrpSpPr>
            <p:cNvPr id="78" name="Group 8"/>
            <p:cNvGrpSpPr/>
            <p:nvPr/>
          </p:nvGrpSpPr>
          <p:grpSpPr>
            <a:xfrm>
              <a:off x="6791342" y="1889377"/>
              <a:ext cx="494011" cy="496225"/>
              <a:chOff x="35873" y="0"/>
              <a:chExt cx="1061476" cy="1066234"/>
            </a:xfrm>
          </p:grpSpPr>
          <p:sp>
            <p:nvSpPr>
              <p:cNvPr id="80"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81"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6</a:t>
                </a:r>
              </a:p>
            </p:txBody>
          </p:sp>
        </p:grpSp>
        <p:sp>
          <p:nvSpPr>
            <p:cNvPr id="79" name="TextBox 38"/>
            <p:cNvSpPr txBox="1"/>
            <p:nvPr/>
          </p:nvSpPr>
          <p:spPr>
            <a:xfrm>
              <a:off x="7464679" y="1953895"/>
              <a:ext cx="3220751" cy="359073"/>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웹페이지 시연</a:t>
              </a:r>
              <a:endParaRPr lang="en-US" sz="2400" spc="100">
                <a:solidFill>
                  <a:srgbClr val="FFFFFF"/>
                </a:solidFill>
                <a:latin typeface="KCC-간판체"/>
                <a:ea typeface="KCC-간판체"/>
              </a:endParaRPr>
            </a:p>
          </p:txBody>
        </p:sp>
      </p:grpSp>
      <p:grpSp>
        <p:nvGrpSpPr>
          <p:cNvPr id="82" name="그룹 81"/>
          <p:cNvGrpSpPr/>
          <p:nvPr/>
        </p:nvGrpSpPr>
        <p:grpSpPr>
          <a:xfrm>
            <a:off x="6791341" y="4879867"/>
            <a:ext cx="3894086" cy="496225"/>
            <a:chOff x="6791342" y="1889377"/>
            <a:chExt cx="3894086" cy="496225"/>
          </a:xfrm>
        </p:grpSpPr>
        <p:grpSp>
          <p:nvGrpSpPr>
            <p:cNvPr id="83" name="Group 8"/>
            <p:cNvGrpSpPr/>
            <p:nvPr/>
          </p:nvGrpSpPr>
          <p:grpSpPr>
            <a:xfrm>
              <a:off x="6791342" y="1889377"/>
              <a:ext cx="494011" cy="496225"/>
              <a:chOff x="35873" y="0"/>
              <a:chExt cx="1061476" cy="1066234"/>
            </a:xfrm>
          </p:grpSpPr>
          <p:sp>
            <p:nvSpPr>
              <p:cNvPr id="85"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86"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sz="2400">
                    <a:solidFill>
                      <a:srgbClr val="D8B838"/>
                    </a:solidFill>
                    <a:latin typeface="KCC-간판체"/>
                    <a:ea typeface="KCC-간판체"/>
                  </a:rPr>
                  <a:t>7</a:t>
                </a:r>
              </a:p>
            </p:txBody>
          </p:sp>
        </p:grpSp>
        <p:sp>
          <p:nvSpPr>
            <p:cNvPr id="84" name="TextBox 38"/>
            <p:cNvSpPr txBox="1"/>
            <p:nvPr/>
          </p:nvSpPr>
          <p:spPr>
            <a:xfrm>
              <a:off x="7464677" y="1953895"/>
              <a:ext cx="3220751" cy="345300"/>
            </a:xfrm>
            <a:prstGeom prst="rect">
              <a:avLst/>
            </a:prstGeom>
          </p:spPr>
          <p:txBody>
            <a:bodyPr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마무리</a:t>
              </a:r>
              <a:r>
                <a:rPr lang="en-US" altLang="ko-KR" sz="2400" spc="100">
                  <a:solidFill>
                    <a:srgbClr val="FFFFFF"/>
                  </a:solidFill>
                  <a:latin typeface="KCC-간판체"/>
                  <a:ea typeface="KCC-간판체"/>
                </a:rPr>
                <a:t>(</a:t>
              </a:r>
              <a:r>
                <a:rPr lang="ko-KR" altLang="en-US" sz="2400" spc="100">
                  <a:solidFill>
                    <a:srgbClr val="FFFFFF"/>
                  </a:solidFill>
                  <a:latin typeface="KCC-간판체"/>
                  <a:ea typeface="KCC-간판체"/>
                </a:rPr>
                <a:t>평가</a:t>
              </a:r>
              <a:r>
                <a:rPr lang="en-US" altLang="ko-KR" sz="2400" spc="100">
                  <a:solidFill>
                    <a:srgbClr val="FFFFFF"/>
                  </a:solidFill>
                  <a:latin typeface="KCC-간판체"/>
                  <a:ea typeface="KCC-간판체"/>
                </a:rPr>
                <a:t>)</a:t>
              </a:r>
            </a:p>
          </p:txBody>
        </p:sp>
      </p:grpSp>
      <p:pic>
        <p:nvPicPr>
          <p:cNvPr id="95" name="그림 94"/>
          <p:cNvPicPr>
            <a:picLocks noChangeAspect="1"/>
          </p:cNvPicPr>
          <p:nvPr/>
        </p:nvPicPr>
        <p:blipFill rotWithShape="1">
          <a:blip r:embed="rId7"/>
          <a:stretch>
            <a:fillRect/>
          </a:stretch>
        </p:blipFill>
        <p:spPr>
          <a:xfrm>
            <a:off x="499957" y="-940686"/>
            <a:ext cx="5692633" cy="4679085"/>
          </a:xfrm>
          <a:prstGeom prst="rect">
            <a:avLst/>
          </a:prstGeom>
        </p:spPr>
      </p:pic>
      <p:grpSp>
        <p:nvGrpSpPr>
          <p:cNvPr id="96" name="그룹 81"/>
          <p:cNvGrpSpPr/>
          <p:nvPr/>
        </p:nvGrpSpPr>
        <p:grpSpPr>
          <a:xfrm>
            <a:off x="6819916" y="5544053"/>
            <a:ext cx="3894086" cy="496225"/>
            <a:chOff x="6791342" y="1889377"/>
            <a:chExt cx="3894086" cy="496225"/>
          </a:xfrm>
        </p:grpSpPr>
        <p:grpSp>
          <p:nvGrpSpPr>
            <p:cNvPr id="97" name="Group 8"/>
            <p:cNvGrpSpPr/>
            <p:nvPr/>
          </p:nvGrpSpPr>
          <p:grpSpPr>
            <a:xfrm>
              <a:off x="6791342" y="1889377"/>
              <a:ext cx="494011" cy="496225"/>
              <a:chOff x="35873" y="0"/>
              <a:chExt cx="1061476" cy="1066234"/>
            </a:xfrm>
          </p:grpSpPr>
          <p:sp>
            <p:nvSpPr>
              <p:cNvPr id="98" name="Freeform 9"/>
              <p:cNvSpPr/>
              <p:nvPr/>
            </p:nvSpPr>
            <p:spPr>
              <a:xfrm>
                <a:off x="35873" y="0"/>
                <a:ext cx="1061476" cy="1066234"/>
              </a:xfrm>
              <a:custGeom>
                <a:avLst/>
                <a:gdLst/>
                <a:ahLst/>
                <a:cxnLst/>
                <a:rect l="l" t="t" r="r" b="b"/>
                <a:pathLst>
                  <a:path w="1061476" h="1066234">
                    <a:moveTo>
                      <a:pt x="530738" y="0"/>
                    </a:moveTo>
                    <a:cubicBezTo>
                      <a:pt x="824239" y="1313"/>
                      <a:pt x="1061476" y="239612"/>
                      <a:pt x="1061476" y="533117"/>
                    </a:cubicBezTo>
                    <a:cubicBezTo>
                      <a:pt x="1061476" y="826622"/>
                      <a:pt x="824239" y="1064921"/>
                      <a:pt x="530738" y="1066234"/>
                    </a:cubicBezTo>
                    <a:cubicBezTo>
                      <a:pt x="237236" y="1064921"/>
                      <a:pt x="0" y="826622"/>
                      <a:pt x="0" y="533117"/>
                    </a:cubicBezTo>
                    <a:cubicBezTo>
                      <a:pt x="0" y="239612"/>
                      <a:pt x="237236" y="1313"/>
                      <a:pt x="530738" y="0"/>
                    </a:cubicBezTo>
                    <a:close/>
                  </a:path>
                </a:pathLst>
              </a:custGeom>
              <a:solidFill>
                <a:srgbClr val="ECE6E0"/>
              </a:solidFill>
            </p:spPr>
            <p:txBody>
              <a:bodyPr anchor="ctr"/>
              <a:lstStyle/>
              <a:p>
                <a:pPr algn="ctr">
                  <a:defRPr/>
                </a:pPr>
                <a:endParaRPr lang="ko-KR" altLang="en-US"/>
              </a:p>
            </p:txBody>
          </p:sp>
          <p:sp>
            <p:nvSpPr>
              <p:cNvPr id="99" name="TextBox 10"/>
              <p:cNvSpPr txBox="1"/>
              <p:nvPr/>
            </p:nvSpPr>
            <p:spPr>
              <a:xfrm>
                <a:off x="171578" y="247963"/>
                <a:ext cx="811313" cy="717551"/>
              </a:xfrm>
              <a:prstGeom prst="rect">
                <a:avLst/>
              </a:prstGeom>
            </p:spPr>
            <p:txBody>
              <a:bodyPr lIns="33867" tIns="33867" rIns="33867" bIns="33867" anchor="ctr"/>
              <a:lstStyle/>
              <a:p>
                <a:pPr algn="ctr">
                  <a:lnSpc>
                    <a:spcPts val="2147"/>
                  </a:lnSpc>
                  <a:defRPr/>
                </a:pPr>
                <a:r>
                  <a:rPr lang="en-US" altLang="ko-KR" sz="2400">
                    <a:solidFill>
                      <a:srgbClr val="D8B838"/>
                    </a:solidFill>
                    <a:latin typeface="KCC-간판체"/>
                    <a:ea typeface="KCC-간판체"/>
                  </a:rPr>
                  <a:t>8</a:t>
                </a:r>
              </a:p>
            </p:txBody>
          </p:sp>
        </p:grpSp>
        <p:sp>
          <p:nvSpPr>
            <p:cNvPr id="100" name="TextBox 38"/>
            <p:cNvSpPr txBox="1"/>
            <p:nvPr/>
          </p:nvSpPr>
          <p:spPr>
            <a:xfrm>
              <a:off x="7464677" y="1953895"/>
              <a:ext cx="3220751" cy="345300"/>
            </a:xfrm>
            <a:prstGeom prst="rect">
              <a:avLst/>
            </a:prstGeom>
          </p:spPr>
          <p:txBody>
            <a:bodyPr wrap="square"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추가</a:t>
              </a:r>
              <a:r>
                <a:rPr lang="en-US" altLang="ko-KR" sz="2400" spc="100">
                  <a:solidFill>
                    <a:srgbClr val="FFFFFF"/>
                  </a:solidFill>
                  <a:latin typeface="KCC-간판체"/>
                  <a:ea typeface="KCC-간판체"/>
                </a:rPr>
                <a:t>)</a:t>
              </a:r>
              <a:r>
                <a:rPr lang="ko-KR" altLang="en-US" sz="2400" spc="100">
                  <a:solidFill>
                    <a:srgbClr val="FFFFFF"/>
                  </a:solidFill>
                  <a:latin typeface="KCC-간판체"/>
                  <a:ea typeface="KCC-간판체"/>
                </a:rPr>
                <a:t> 엘라스틱서치</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a:extLst>
              <a:ext uri="{FF2B5EF4-FFF2-40B4-BE49-F238E27FC236}">
                <a16:creationId xmlns:a16="http://schemas.microsoft.com/office/drawing/2014/main" id="{2A1AA977-0C64-8329-EF42-DE57D3A5E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2923" y="5046563"/>
            <a:ext cx="2895524" cy="2700734"/>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93104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sp>
        <p:nvSpPr>
          <p:cNvPr id="14" name="TextBox 34">
            <a:extLst>
              <a:ext uri="{FF2B5EF4-FFF2-40B4-BE49-F238E27FC236}">
                <a16:creationId xmlns:a16="http://schemas.microsoft.com/office/drawing/2014/main" id="{0C0ED4FC-6CC3-FD94-E2C0-E782F33FBBE5}"/>
              </a:ext>
            </a:extLst>
          </p:cNvPr>
          <p:cNvSpPr txBox="1"/>
          <p:nvPr/>
        </p:nvSpPr>
        <p:spPr>
          <a:xfrm>
            <a:off x="1512653" y="1206282"/>
            <a:ext cx="4658179" cy="1601464"/>
          </a:xfrm>
          <a:prstGeom prst="rect">
            <a:avLst/>
          </a:prstGeom>
        </p:spPr>
        <p:txBody>
          <a:bodyPr lIns="0" tIns="0" rIns="0" bIns="0" rtlCol="0" anchor="t">
            <a:spAutoFit/>
          </a:bodyPr>
          <a:lstStyle/>
          <a:p>
            <a:pPr>
              <a:lnSpc>
                <a:spcPts val="6233"/>
              </a:lnSpc>
            </a:pPr>
            <a:r>
              <a:rPr lang="en-US" sz="5666" dirty="0">
                <a:solidFill>
                  <a:schemeClr val="bg2"/>
                </a:solidFill>
                <a:latin typeface="KCC-간판체" panose="02000600000000000000" pitchFamily="2" charset="-127"/>
                <a:ea typeface="KCC-간판체" panose="02000600000000000000" pitchFamily="2" charset="-127"/>
              </a:rPr>
              <a:t>CLIENT </a:t>
            </a:r>
          </a:p>
          <a:p>
            <a:pPr>
              <a:lnSpc>
                <a:spcPts val="6233"/>
              </a:lnSpc>
            </a:pPr>
            <a:r>
              <a:rPr lang="ko-KR" altLang="en-US" sz="5666" dirty="0">
                <a:solidFill>
                  <a:schemeClr val="bg2"/>
                </a:solidFill>
                <a:latin typeface="KCC-간판체" panose="02000600000000000000" pitchFamily="2" charset="-127"/>
                <a:ea typeface="KCC-간판체" panose="02000600000000000000" pitchFamily="2" charset="-127"/>
              </a:rPr>
              <a:t>요구사항</a:t>
            </a:r>
            <a:endParaRPr lang="en-US" sz="5666" dirty="0">
              <a:solidFill>
                <a:schemeClr val="bg2"/>
              </a:solidFill>
              <a:latin typeface="KCC-간판체" panose="02000600000000000000" pitchFamily="2" charset="-127"/>
              <a:ea typeface="KCC-간판체" panose="02000600000000000000" pitchFamily="2" charset="-127"/>
            </a:endParaRPr>
          </a:p>
        </p:txBody>
      </p:sp>
      <p:pic>
        <p:nvPicPr>
          <p:cNvPr id="18" name="Picture 10">
            <a:extLst>
              <a:ext uri="{FF2B5EF4-FFF2-40B4-BE49-F238E27FC236}">
                <a16:creationId xmlns:a16="http://schemas.microsoft.com/office/drawing/2014/main" id="{8DCEECB7-EAF9-CC69-B55F-DD7F0093D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9259" y="728266"/>
            <a:ext cx="2895524" cy="2700734"/>
          </a:xfrm>
          <a:prstGeom prst="rect">
            <a:avLst/>
          </a:prstGeom>
        </p:spPr>
      </p:pic>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7">
            <a:extLst>
              <a:ext uri="{28A0092B-C50C-407E-A947-70E740481C1C}">
                <a14:useLocalDpi xmlns:a14="http://schemas.microsoft.com/office/drawing/2010/main" val="0"/>
              </a:ext>
            </a:extLst>
          </a:blip>
          <a:srcRect l="7178" t="21824" r="84249" b="18203"/>
          <a:stretch/>
        </p:blipFill>
        <p:spPr>
          <a:xfrm rot="7387677">
            <a:off x="746417" y="4372950"/>
            <a:ext cx="880641" cy="3444330"/>
          </a:xfrm>
          <a:prstGeom prst="rect">
            <a:avLst/>
          </a:prstGeom>
        </p:spPr>
      </p:pic>
      <p:sp>
        <p:nvSpPr>
          <p:cNvPr id="2" name="TextBox 34">
            <a:extLst>
              <a:ext uri="{FF2B5EF4-FFF2-40B4-BE49-F238E27FC236}">
                <a16:creationId xmlns:a16="http://schemas.microsoft.com/office/drawing/2014/main" id="{31265480-51DB-E101-1967-1E51051D7406}"/>
              </a:ext>
            </a:extLst>
          </p:cNvPr>
          <p:cNvSpPr txBox="1"/>
          <p:nvPr/>
        </p:nvSpPr>
        <p:spPr>
          <a:xfrm>
            <a:off x="1442428" y="3001573"/>
            <a:ext cx="6964725" cy="738664"/>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이용자</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카페사장님</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일반 사용자</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가</a:t>
            </a:r>
            <a:r>
              <a:rPr lang="en-US" altLang="ko-KR" sz="2400" dirty="0">
                <a:solidFill>
                  <a:schemeClr val="bg2"/>
                </a:solidFill>
                <a:latin typeface="KCC-간판체" panose="02000600000000000000" pitchFamily="2" charset="-127"/>
                <a:ea typeface="KCC-간판체" panose="02000600000000000000" pitchFamily="2" charset="-127"/>
              </a:rPr>
              <a:t> </a:t>
            </a:r>
            <a:r>
              <a:rPr lang="ko-KR" altLang="en-US" sz="2400" dirty="0">
                <a:solidFill>
                  <a:schemeClr val="bg2"/>
                </a:solidFill>
                <a:latin typeface="KCC-간판체" panose="02000600000000000000" pitchFamily="2" charset="-127"/>
                <a:ea typeface="KCC-간판체" panose="02000600000000000000" pitchFamily="2" charset="-127"/>
              </a:rPr>
              <a:t>모두 </a:t>
            </a:r>
            <a:r>
              <a:rPr lang="en-US" sz="2400" dirty="0">
                <a:solidFill>
                  <a:schemeClr val="bg2"/>
                </a:solidFill>
                <a:latin typeface="KCC-간판체" panose="02000600000000000000" pitchFamily="2" charset="-127"/>
                <a:ea typeface="KCC-간판체" panose="02000600000000000000" pitchFamily="2" charset="-127"/>
              </a:rPr>
              <a:t> </a:t>
            </a:r>
            <a:r>
              <a:rPr lang="ko-KR" altLang="en-US" sz="2400" dirty="0">
                <a:solidFill>
                  <a:schemeClr val="bg2"/>
                </a:solidFill>
                <a:latin typeface="KCC-간판체" panose="02000600000000000000" pitchFamily="2" charset="-127"/>
                <a:ea typeface="KCC-간판체" panose="02000600000000000000" pitchFamily="2" charset="-127"/>
              </a:rPr>
              <a:t>사용하기 편한</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어렵지 않은</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 사이트 </a:t>
            </a:r>
            <a:r>
              <a:rPr lang="en-US" altLang="ko-KR" sz="2400" dirty="0">
                <a:solidFill>
                  <a:schemeClr val="bg2"/>
                </a:solidFill>
                <a:latin typeface="KCC-간판체" panose="02000600000000000000" pitchFamily="2" charset="-127"/>
                <a:ea typeface="KCC-간판체" panose="02000600000000000000" pitchFamily="2" charset="-127"/>
              </a:rPr>
              <a:t>-&gt; UI </a:t>
            </a:r>
            <a:r>
              <a:rPr lang="ko-KR" altLang="en-US" sz="2400" dirty="0">
                <a:solidFill>
                  <a:schemeClr val="bg2"/>
                </a:solidFill>
                <a:latin typeface="KCC-간판체" panose="02000600000000000000" pitchFamily="2" charset="-127"/>
                <a:ea typeface="KCC-간판체" panose="02000600000000000000" pitchFamily="2" charset="-127"/>
              </a:rPr>
              <a:t>단순화</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err="1">
                <a:solidFill>
                  <a:schemeClr val="bg2"/>
                </a:solidFill>
                <a:latin typeface="KCC-간판체" panose="02000600000000000000" pitchFamily="2" charset="-127"/>
                <a:ea typeface="KCC-간판체" panose="02000600000000000000" pitchFamily="2" charset="-127"/>
              </a:rPr>
              <a:t>픽토그램</a:t>
            </a:r>
            <a:r>
              <a:rPr lang="ko-KR" altLang="en-US" sz="2400" dirty="0">
                <a:solidFill>
                  <a:schemeClr val="bg2"/>
                </a:solidFill>
                <a:latin typeface="KCC-간판체" panose="02000600000000000000" pitchFamily="2" charset="-127"/>
                <a:ea typeface="KCC-간판체" panose="02000600000000000000" pitchFamily="2" charset="-127"/>
              </a:rPr>
              <a:t> 활용</a:t>
            </a:r>
            <a:endParaRPr lang="en-US" sz="2400" dirty="0">
              <a:solidFill>
                <a:schemeClr val="bg2"/>
              </a:solidFill>
              <a:latin typeface="KCC-간판체" panose="02000600000000000000" pitchFamily="2" charset="-127"/>
              <a:ea typeface="KCC-간판체" panose="02000600000000000000" pitchFamily="2" charset="-127"/>
            </a:endParaRPr>
          </a:p>
        </p:txBody>
      </p:sp>
      <p:sp>
        <p:nvSpPr>
          <p:cNvPr id="3" name="TextBox 34">
            <a:extLst>
              <a:ext uri="{FF2B5EF4-FFF2-40B4-BE49-F238E27FC236}">
                <a16:creationId xmlns:a16="http://schemas.microsoft.com/office/drawing/2014/main" id="{FFBFE7B3-A8EA-8F3C-A719-E5E94CD26857}"/>
              </a:ext>
            </a:extLst>
          </p:cNvPr>
          <p:cNvSpPr txBox="1"/>
          <p:nvPr/>
        </p:nvSpPr>
        <p:spPr>
          <a:xfrm>
            <a:off x="1442428" y="3906690"/>
            <a:ext cx="6449819" cy="369332"/>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소비자 리뷰 중심의 카페 평가 </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err="1">
                <a:solidFill>
                  <a:schemeClr val="bg2"/>
                </a:solidFill>
                <a:latin typeface="KCC-간판체" panose="02000600000000000000" pitchFamily="2" charset="-127"/>
                <a:ea typeface="KCC-간판체" panose="02000600000000000000" pitchFamily="2" charset="-127"/>
              </a:rPr>
              <a:t>별점</a:t>
            </a:r>
            <a:r>
              <a:rPr lang="ko-KR" altLang="en-US" sz="2400" dirty="0">
                <a:solidFill>
                  <a:schemeClr val="bg2"/>
                </a:solidFill>
                <a:latin typeface="KCC-간판체" panose="02000600000000000000" pitchFamily="2" charset="-127"/>
                <a:ea typeface="KCC-간판체" panose="02000600000000000000" pitchFamily="2" charset="-127"/>
              </a:rPr>
              <a:t> 기능</a:t>
            </a:r>
            <a:r>
              <a:rPr lang="en-US" altLang="ko-KR" sz="2400" dirty="0">
                <a:solidFill>
                  <a:schemeClr val="bg2"/>
                </a:solidFill>
                <a:latin typeface="KCC-간판체" panose="02000600000000000000" pitchFamily="2" charset="-127"/>
                <a:ea typeface="KCC-간판체" panose="02000600000000000000" pitchFamily="2" charset="-127"/>
              </a:rPr>
              <a:t>x)</a:t>
            </a:r>
            <a:endParaRPr lang="en-US" sz="2400" dirty="0">
              <a:solidFill>
                <a:schemeClr val="bg2"/>
              </a:solidFill>
              <a:latin typeface="KCC-간판체" panose="02000600000000000000" pitchFamily="2" charset="-127"/>
              <a:ea typeface="KCC-간판체" panose="02000600000000000000" pitchFamily="2" charset="-127"/>
            </a:endParaRPr>
          </a:p>
        </p:txBody>
      </p:sp>
      <p:sp>
        <p:nvSpPr>
          <p:cNvPr id="4" name="TextBox 34">
            <a:extLst>
              <a:ext uri="{FF2B5EF4-FFF2-40B4-BE49-F238E27FC236}">
                <a16:creationId xmlns:a16="http://schemas.microsoft.com/office/drawing/2014/main" id="{52E85248-27BE-D169-326C-863C71ACD3FF}"/>
              </a:ext>
            </a:extLst>
          </p:cNvPr>
          <p:cNvSpPr txBox="1"/>
          <p:nvPr/>
        </p:nvSpPr>
        <p:spPr>
          <a:xfrm>
            <a:off x="1442428" y="4457070"/>
            <a:ext cx="7097890" cy="738664"/>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기존 카페 관련 사이트의 공통 기능 </a:t>
            </a:r>
            <a:r>
              <a:rPr lang="en-US" altLang="ko-KR" sz="2400" dirty="0">
                <a:solidFill>
                  <a:schemeClr val="bg2"/>
                </a:solidFill>
                <a:latin typeface="KCC-간판체" panose="02000600000000000000" pitchFamily="2" charset="-127"/>
                <a:ea typeface="KCC-간판체" panose="02000600000000000000" pitchFamily="2" charset="-127"/>
              </a:rPr>
              <a:t>: </a:t>
            </a:r>
          </a:p>
          <a:p>
            <a:r>
              <a:rPr lang="ko-KR" altLang="en-US" sz="2400" dirty="0">
                <a:solidFill>
                  <a:schemeClr val="bg2"/>
                </a:solidFill>
                <a:latin typeface="KCC-간판체" panose="02000600000000000000" pitchFamily="2" charset="-127"/>
                <a:ea typeface="KCC-간판체" panose="02000600000000000000" pitchFamily="2" charset="-127"/>
              </a:rPr>
              <a:t>개발 사이트에서도 구현 요망</a:t>
            </a:r>
            <a:endParaRPr lang="en-US" sz="2400" dirty="0">
              <a:solidFill>
                <a:schemeClr val="bg2"/>
              </a:solidFill>
              <a:latin typeface="KCC-간판체" panose="02000600000000000000" pitchFamily="2" charset="-127"/>
              <a:ea typeface="KCC-간판체" panose="02000600000000000000" pitchFamily="2" charset="-127"/>
            </a:endParaRPr>
          </a:p>
        </p:txBody>
      </p:sp>
      <p:sp>
        <p:nvSpPr>
          <p:cNvPr id="20" name="TextBox 34">
            <a:extLst>
              <a:ext uri="{FF2B5EF4-FFF2-40B4-BE49-F238E27FC236}">
                <a16:creationId xmlns:a16="http://schemas.microsoft.com/office/drawing/2014/main" id="{CCF7B9EE-BC52-A28D-B83A-F474B4F52C4E}"/>
              </a:ext>
            </a:extLst>
          </p:cNvPr>
          <p:cNvSpPr txBox="1"/>
          <p:nvPr/>
        </p:nvSpPr>
        <p:spPr>
          <a:xfrm>
            <a:off x="1442428" y="5354453"/>
            <a:ext cx="7216140" cy="369332"/>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복잡하지 않고 및 한번에 정보를 볼 수 있는 가시적 페이지</a:t>
            </a:r>
            <a:r>
              <a:rPr lang="en-US" altLang="ko-KR" sz="2400" dirty="0">
                <a:solidFill>
                  <a:schemeClr val="bg2"/>
                </a:solidFill>
                <a:latin typeface="KCC-간판체" panose="02000600000000000000" pitchFamily="2" charset="-127"/>
                <a:ea typeface="KCC-간판체" panose="02000600000000000000" pitchFamily="2" charset="-127"/>
              </a:rPr>
              <a:t> </a:t>
            </a:r>
            <a:endParaRPr lang="en-US" sz="2400" dirty="0">
              <a:solidFill>
                <a:schemeClr val="bg2"/>
              </a:solidFill>
              <a:latin typeface="KCC-간판체" panose="02000600000000000000" pitchFamily="2" charset="-127"/>
              <a:ea typeface="KCC-간판체" panose="02000600000000000000" pitchFamily="2" charset="-127"/>
            </a:endParaRPr>
          </a:p>
        </p:txBody>
      </p:sp>
      <p:pic>
        <p:nvPicPr>
          <p:cNvPr id="21" name="Picture 11">
            <a:extLst>
              <a:ext uri="{FF2B5EF4-FFF2-40B4-BE49-F238E27FC236}">
                <a16:creationId xmlns:a16="http://schemas.microsoft.com/office/drawing/2014/main" id="{12B7F5D3-0BF7-0A60-907C-CA84965D9C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312568">
            <a:off x="-767461" y="-27693"/>
            <a:ext cx="3397013" cy="1581155"/>
          </a:xfrm>
          <a:prstGeom prst="rect">
            <a:avLst/>
          </a:prstGeom>
        </p:spPr>
      </p:pic>
      <p:pic>
        <p:nvPicPr>
          <p:cNvPr id="22" name="Picture 13">
            <a:extLst>
              <a:ext uri="{FF2B5EF4-FFF2-40B4-BE49-F238E27FC236}">
                <a16:creationId xmlns:a16="http://schemas.microsoft.com/office/drawing/2014/main" id="{EBB032AA-E640-85B7-D6A1-9119FDD0A7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938483">
            <a:off x="4858033" y="-320587"/>
            <a:ext cx="1903802" cy="2246976"/>
          </a:xfrm>
          <a:prstGeom prst="rect">
            <a:avLst/>
          </a:prstGeom>
        </p:spPr>
      </p:pic>
      <p:pic>
        <p:nvPicPr>
          <p:cNvPr id="24" name="Picture 12">
            <a:extLst>
              <a:ext uri="{FF2B5EF4-FFF2-40B4-BE49-F238E27FC236}">
                <a16:creationId xmlns:a16="http://schemas.microsoft.com/office/drawing/2014/main" id="{498AD2C2-173C-FBD3-D961-9FDF8C12354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827868">
            <a:off x="3933099" y="6136140"/>
            <a:ext cx="2600226" cy="2160552"/>
          </a:xfrm>
          <a:prstGeom prst="rect">
            <a:avLst/>
          </a:prstGeom>
        </p:spPr>
      </p:pic>
      <p:pic>
        <p:nvPicPr>
          <p:cNvPr id="25" name="Picture 3">
            <a:extLst>
              <a:ext uri="{FF2B5EF4-FFF2-40B4-BE49-F238E27FC236}">
                <a16:creationId xmlns:a16="http://schemas.microsoft.com/office/drawing/2014/main" id="{06E48B94-0C54-6FC4-FF1E-1D9CA3690F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6649">
            <a:off x="7089927" y="-1009415"/>
            <a:ext cx="4173870" cy="3893082"/>
          </a:xfrm>
          <a:prstGeom prst="rect">
            <a:avLst/>
          </a:prstGeom>
        </p:spPr>
      </p:pic>
      <p:pic>
        <p:nvPicPr>
          <p:cNvPr id="11" name="그래픽 10">
            <a:extLst>
              <a:ext uri="{FF2B5EF4-FFF2-40B4-BE49-F238E27FC236}">
                <a16:creationId xmlns:a16="http://schemas.microsoft.com/office/drawing/2014/main" id="{25564444-DAE1-1B98-4669-A2E6533621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9823753">
            <a:off x="7859518" y="1526160"/>
            <a:ext cx="4454079" cy="4454079"/>
          </a:xfrm>
          <a:prstGeom prst="rect">
            <a:avLst/>
          </a:prstGeom>
        </p:spPr>
      </p:pic>
    </p:spTree>
    <p:extLst>
      <p:ext uri="{BB962C8B-B14F-4D97-AF65-F5344CB8AC3E}">
        <p14:creationId xmlns:p14="http://schemas.microsoft.com/office/powerpoint/2010/main" val="377613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3" name="Picture 2">
            <a:extLst>
              <a:ext uri="{FF2B5EF4-FFF2-40B4-BE49-F238E27FC236}">
                <a16:creationId xmlns:a16="http://schemas.microsoft.com/office/drawing/2014/main" id="{5233D192-D399-392A-B939-59ECC4888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38675">
            <a:off x="4177756" y="5065491"/>
            <a:ext cx="2740336" cy="2276970"/>
          </a:xfrm>
          <a:prstGeom prst="rect">
            <a:avLst/>
          </a:prstGeom>
        </p:spPr>
      </p:pic>
      <p:pic>
        <p:nvPicPr>
          <p:cNvPr id="17" name="Picture 4">
            <a:extLst>
              <a:ext uri="{FF2B5EF4-FFF2-40B4-BE49-F238E27FC236}">
                <a16:creationId xmlns:a16="http://schemas.microsoft.com/office/drawing/2014/main" id="{087F725E-CA44-41ED-48DA-39F9F8B0D0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821706">
            <a:off x="10706631" y="1206759"/>
            <a:ext cx="3577025" cy="3336388"/>
          </a:xfrm>
          <a:prstGeom prst="rect">
            <a:avLst/>
          </a:prstGeom>
        </p:spPr>
      </p:pic>
      <p:pic>
        <p:nvPicPr>
          <p:cNvPr id="13" name="Picture 3">
            <a:extLst>
              <a:ext uri="{FF2B5EF4-FFF2-40B4-BE49-F238E27FC236}">
                <a16:creationId xmlns:a16="http://schemas.microsoft.com/office/drawing/2014/main" id="{5DF25338-020D-EAEF-EDC1-5C07392A7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948384">
            <a:off x="7388281" y="-670140"/>
            <a:ext cx="3012438" cy="2503062"/>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sp>
        <p:nvSpPr>
          <p:cNvPr id="14" name="TextBox 34">
            <a:extLst>
              <a:ext uri="{FF2B5EF4-FFF2-40B4-BE49-F238E27FC236}">
                <a16:creationId xmlns:a16="http://schemas.microsoft.com/office/drawing/2014/main" id="{0C0ED4FC-6CC3-FD94-E2C0-E782F33FBBE5}"/>
              </a:ext>
            </a:extLst>
          </p:cNvPr>
          <p:cNvSpPr txBox="1"/>
          <p:nvPr/>
        </p:nvSpPr>
        <p:spPr>
          <a:xfrm>
            <a:off x="4123325" y="1206282"/>
            <a:ext cx="4658179" cy="1601464"/>
          </a:xfrm>
          <a:prstGeom prst="rect">
            <a:avLst/>
          </a:prstGeom>
        </p:spPr>
        <p:txBody>
          <a:bodyPr lIns="0" tIns="0" rIns="0" bIns="0" rtlCol="0" anchor="t">
            <a:spAutoFit/>
          </a:bodyPr>
          <a:lstStyle/>
          <a:p>
            <a:pPr>
              <a:lnSpc>
                <a:spcPts val="6233"/>
              </a:lnSpc>
            </a:pPr>
            <a:r>
              <a:rPr lang="ko-KR" altLang="en-US" sz="5666" dirty="0">
                <a:solidFill>
                  <a:schemeClr val="bg2"/>
                </a:solidFill>
                <a:latin typeface="KCC-간판체" panose="02000600000000000000" pitchFamily="2" charset="-127"/>
                <a:ea typeface="KCC-간판체" panose="02000600000000000000" pitchFamily="2" charset="-127"/>
              </a:rPr>
              <a:t>구현 </a:t>
            </a:r>
            <a:r>
              <a:rPr lang="en-US" altLang="ko-KR" sz="5666" dirty="0">
                <a:solidFill>
                  <a:schemeClr val="bg2"/>
                </a:solidFill>
                <a:latin typeface="KCC-간판체" panose="02000600000000000000" pitchFamily="2" charset="-127"/>
                <a:ea typeface="KCC-간판체" panose="02000600000000000000" pitchFamily="2" charset="-127"/>
              </a:rPr>
              <a:t>:</a:t>
            </a:r>
            <a:r>
              <a:rPr lang="en-US" sz="5666" dirty="0">
                <a:solidFill>
                  <a:schemeClr val="bg2"/>
                </a:solidFill>
                <a:latin typeface="KCC-간판체" panose="02000600000000000000" pitchFamily="2" charset="-127"/>
                <a:ea typeface="KCC-간판체" panose="02000600000000000000" pitchFamily="2" charset="-127"/>
              </a:rPr>
              <a:t> </a:t>
            </a:r>
          </a:p>
          <a:p>
            <a:pPr>
              <a:lnSpc>
                <a:spcPts val="6233"/>
              </a:lnSpc>
            </a:pPr>
            <a:r>
              <a:rPr lang="ko-KR" altLang="en-US" sz="5666" dirty="0">
                <a:solidFill>
                  <a:schemeClr val="bg2"/>
                </a:solidFill>
                <a:latin typeface="KCC-간판체" panose="02000600000000000000" pitchFamily="2" charset="-127"/>
                <a:ea typeface="KCC-간판체" panose="02000600000000000000" pitchFamily="2" charset="-127"/>
              </a:rPr>
              <a:t>공통기능</a:t>
            </a:r>
            <a:endParaRPr lang="en-US" sz="5666" dirty="0">
              <a:solidFill>
                <a:schemeClr val="bg2"/>
              </a:solidFill>
              <a:latin typeface="KCC-간판체" panose="02000600000000000000" pitchFamily="2" charset="-127"/>
              <a:ea typeface="KCC-간판체" panose="02000600000000000000" pitchFamily="2" charset="-127"/>
            </a:endParaRPr>
          </a:p>
        </p:txBody>
      </p:sp>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9">
            <a:extLst>
              <a:ext uri="{28A0092B-C50C-407E-A947-70E740481C1C}">
                <a14:useLocalDpi xmlns:a14="http://schemas.microsoft.com/office/drawing/2010/main" val="0"/>
              </a:ext>
            </a:extLst>
          </a:blip>
          <a:srcRect l="7178" t="21824" r="84249" b="18203"/>
          <a:stretch/>
        </p:blipFill>
        <p:spPr>
          <a:xfrm rot="3279126">
            <a:off x="10318238" y="3982027"/>
            <a:ext cx="880641" cy="3444330"/>
          </a:xfrm>
          <a:prstGeom prst="rect">
            <a:avLst/>
          </a:prstGeom>
        </p:spPr>
      </p:pic>
      <p:sp>
        <p:nvSpPr>
          <p:cNvPr id="2" name="TextBox 34">
            <a:extLst>
              <a:ext uri="{FF2B5EF4-FFF2-40B4-BE49-F238E27FC236}">
                <a16:creationId xmlns:a16="http://schemas.microsoft.com/office/drawing/2014/main" id="{31265480-51DB-E101-1967-1E51051D7406}"/>
              </a:ext>
            </a:extLst>
          </p:cNvPr>
          <p:cNvSpPr txBox="1"/>
          <p:nvPr/>
        </p:nvSpPr>
        <p:spPr>
          <a:xfrm>
            <a:off x="4053100" y="5040226"/>
            <a:ext cx="6964725" cy="738664"/>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사이트 검색 기능 </a:t>
            </a:r>
            <a:r>
              <a:rPr lang="en-US" altLang="ko-KR" sz="2400" dirty="0">
                <a:solidFill>
                  <a:schemeClr val="bg2"/>
                </a:solidFill>
                <a:latin typeface="KCC-간판체" panose="02000600000000000000" pitchFamily="2" charset="-127"/>
                <a:ea typeface="KCC-간판체" panose="02000600000000000000" pitchFamily="2" charset="-127"/>
              </a:rPr>
              <a:t>: </a:t>
            </a:r>
          </a:p>
          <a:p>
            <a:r>
              <a:rPr lang="ko-KR" altLang="en-US" sz="2400" dirty="0">
                <a:solidFill>
                  <a:schemeClr val="bg2"/>
                </a:solidFill>
                <a:latin typeface="KCC-간판체" panose="02000600000000000000" pitchFamily="2" charset="-127"/>
                <a:ea typeface="KCC-간판체" panose="02000600000000000000" pitchFamily="2" charset="-127"/>
              </a:rPr>
              <a:t>이름</a:t>
            </a:r>
            <a:r>
              <a:rPr lang="en-US" altLang="ko-KR" sz="2400" dirty="0">
                <a:solidFill>
                  <a:schemeClr val="bg2"/>
                </a:solidFill>
                <a:latin typeface="KCC-간판체" panose="02000600000000000000" pitchFamily="2" charset="-127"/>
                <a:ea typeface="KCC-간판체" panose="02000600000000000000" pitchFamily="2" charset="-127"/>
              </a:rPr>
              <a:t>, </a:t>
            </a:r>
            <a:r>
              <a:rPr lang="ko-KR" altLang="en-US" sz="2400" dirty="0">
                <a:solidFill>
                  <a:schemeClr val="bg2"/>
                </a:solidFill>
                <a:latin typeface="KCC-간판체" panose="02000600000000000000" pitchFamily="2" charset="-127"/>
                <a:ea typeface="KCC-간판체" panose="02000600000000000000" pitchFamily="2" charset="-127"/>
              </a:rPr>
              <a:t>지역 검색 시 결과</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카페리스트</a:t>
            </a:r>
            <a:r>
              <a:rPr lang="en-US" altLang="ko-KR" sz="2400" dirty="0">
                <a:solidFill>
                  <a:schemeClr val="bg2"/>
                </a:solidFill>
                <a:latin typeface="KCC-간판체" panose="02000600000000000000" pitchFamily="2" charset="-127"/>
                <a:ea typeface="KCC-간판체" panose="02000600000000000000" pitchFamily="2" charset="-127"/>
              </a:rPr>
              <a:t>) </a:t>
            </a:r>
            <a:r>
              <a:rPr lang="ko-KR" altLang="en-US" sz="2400" dirty="0">
                <a:solidFill>
                  <a:schemeClr val="bg2"/>
                </a:solidFill>
                <a:latin typeface="KCC-간판체" panose="02000600000000000000" pitchFamily="2" charset="-127"/>
                <a:ea typeface="KCC-간판체" panose="02000600000000000000" pitchFamily="2" charset="-127"/>
              </a:rPr>
              <a:t>반환</a:t>
            </a:r>
            <a:endParaRPr lang="en-US" sz="2400" dirty="0">
              <a:solidFill>
                <a:schemeClr val="bg2"/>
              </a:solidFill>
              <a:latin typeface="KCC-간판체" panose="02000600000000000000" pitchFamily="2" charset="-127"/>
              <a:ea typeface="KCC-간판체" panose="02000600000000000000" pitchFamily="2" charset="-127"/>
            </a:endParaRPr>
          </a:p>
        </p:txBody>
      </p:sp>
      <p:sp>
        <p:nvSpPr>
          <p:cNvPr id="4" name="TextBox 34">
            <a:extLst>
              <a:ext uri="{FF2B5EF4-FFF2-40B4-BE49-F238E27FC236}">
                <a16:creationId xmlns:a16="http://schemas.microsoft.com/office/drawing/2014/main" id="{52E85248-27BE-D169-326C-863C71ACD3FF}"/>
              </a:ext>
            </a:extLst>
          </p:cNvPr>
          <p:cNvSpPr txBox="1"/>
          <p:nvPr/>
        </p:nvSpPr>
        <p:spPr>
          <a:xfrm>
            <a:off x="4053100" y="3009428"/>
            <a:ext cx="7097890" cy="1846659"/>
          </a:xfrm>
          <a:prstGeom prst="rect">
            <a:avLst/>
          </a:prstGeom>
        </p:spPr>
        <p:txBody>
          <a:bodyPr wrap="square" lIns="0" tIns="0" rIns="0" bIns="0" rtlCol="0" anchor="t">
            <a:spAutoFit/>
          </a:bodyPr>
          <a:lstStyle/>
          <a:p>
            <a:r>
              <a:rPr lang="ko-KR" altLang="en-US" sz="2400" dirty="0">
                <a:solidFill>
                  <a:schemeClr val="bg2"/>
                </a:solidFill>
                <a:latin typeface="KCC-간판체" panose="02000600000000000000" pitchFamily="2" charset="-127"/>
                <a:ea typeface="KCC-간판체" panose="02000600000000000000" pitchFamily="2" charset="-127"/>
              </a:rPr>
              <a:t>사이트 기능 </a:t>
            </a:r>
            <a:r>
              <a:rPr lang="en-US" altLang="ko-KR" sz="2400" dirty="0">
                <a:solidFill>
                  <a:schemeClr val="bg2"/>
                </a:solidFill>
                <a:latin typeface="KCC-간판체" panose="02000600000000000000" pitchFamily="2" charset="-127"/>
                <a:ea typeface="KCC-간판체" panose="02000600000000000000" pitchFamily="2" charset="-127"/>
              </a:rPr>
              <a:t>:</a:t>
            </a:r>
          </a:p>
          <a:p>
            <a:r>
              <a:rPr lang="ko-KR" altLang="en-US" sz="2400" dirty="0">
                <a:solidFill>
                  <a:schemeClr val="bg2"/>
                </a:solidFill>
                <a:latin typeface="KCC-간판체" panose="02000600000000000000" pitchFamily="2" charset="-127"/>
                <a:ea typeface="KCC-간판체" panose="02000600000000000000" pitchFamily="2" charset="-127"/>
              </a:rPr>
              <a:t>사이트 내 게시판</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리스트</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공지사항 등</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 </a:t>
            </a:r>
            <a:r>
              <a:rPr lang="en-US" altLang="ko-KR" sz="2400" dirty="0">
                <a:solidFill>
                  <a:schemeClr val="bg2"/>
                </a:solidFill>
                <a:latin typeface="KCC-간판체" panose="02000600000000000000" pitchFamily="2" charset="-127"/>
                <a:ea typeface="KCC-간판체" panose="02000600000000000000" pitchFamily="2" charset="-127"/>
              </a:rPr>
              <a:t>CRUD </a:t>
            </a:r>
            <a:r>
              <a:rPr lang="ko-KR" altLang="en-US" sz="2400" dirty="0">
                <a:solidFill>
                  <a:schemeClr val="bg2"/>
                </a:solidFill>
                <a:latin typeface="KCC-간판체" panose="02000600000000000000" pitchFamily="2" charset="-127"/>
                <a:ea typeface="KCC-간판체" panose="02000600000000000000" pitchFamily="2" charset="-127"/>
              </a:rPr>
              <a:t>기능 구현</a:t>
            </a:r>
            <a:endParaRPr lang="en-US" altLang="ko-KR" sz="2400" dirty="0">
              <a:solidFill>
                <a:schemeClr val="bg2"/>
              </a:solidFill>
              <a:latin typeface="KCC-간판체" panose="02000600000000000000" pitchFamily="2" charset="-127"/>
              <a:ea typeface="KCC-간판체" panose="02000600000000000000" pitchFamily="2" charset="-127"/>
            </a:endParaRPr>
          </a:p>
          <a:p>
            <a:r>
              <a:rPr lang="ko-KR" altLang="en-US" sz="2400" dirty="0">
                <a:solidFill>
                  <a:schemeClr val="bg2"/>
                </a:solidFill>
                <a:latin typeface="KCC-간판체" panose="02000600000000000000" pitchFamily="2" charset="-127"/>
                <a:ea typeface="KCC-간판체" panose="02000600000000000000" pitchFamily="2" charset="-127"/>
              </a:rPr>
              <a:t>회원가입</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수정</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로그인</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로그아웃 기능 구현</a:t>
            </a:r>
            <a:endParaRPr lang="en-US" altLang="ko-KR" sz="2400" dirty="0">
              <a:solidFill>
                <a:schemeClr val="bg2"/>
              </a:solidFill>
              <a:latin typeface="KCC-간판체" panose="02000600000000000000" pitchFamily="2" charset="-127"/>
              <a:ea typeface="KCC-간판체" panose="02000600000000000000" pitchFamily="2" charset="-127"/>
            </a:endParaRPr>
          </a:p>
          <a:p>
            <a:r>
              <a:rPr lang="ko-KR" altLang="en-US" sz="2400" dirty="0">
                <a:solidFill>
                  <a:schemeClr val="bg2"/>
                </a:solidFill>
                <a:latin typeface="KCC-간판체" panose="02000600000000000000" pitchFamily="2" charset="-127"/>
                <a:ea typeface="KCC-간판체" panose="02000600000000000000" pitchFamily="2" charset="-127"/>
              </a:rPr>
              <a:t>카페 리뷰 기능 구현</a:t>
            </a:r>
            <a:endParaRPr lang="en-US" altLang="ko-KR" sz="2400" dirty="0">
              <a:solidFill>
                <a:schemeClr val="bg2"/>
              </a:solidFill>
              <a:latin typeface="KCC-간판체" panose="02000600000000000000" pitchFamily="2" charset="-127"/>
              <a:ea typeface="KCC-간판체" panose="02000600000000000000" pitchFamily="2" charset="-127"/>
            </a:endParaRPr>
          </a:p>
          <a:p>
            <a:r>
              <a:rPr lang="ko-KR" altLang="en-US" sz="2400" dirty="0">
                <a:solidFill>
                  <a:schemeClr val="bg2"/>
                </a:solidFill>
                <a:latin typeface="KCC-간판체" panose="02000600000000000000" pitchFamily="2" charset="-127"/>
                <a:ea typeface="KCC-간판체" panose="02000600000000000000" pitchFamily="2" charset="-127"/>
              </a:rPr>
              <a:t>카페 북마크</a:t>
            </a:r>
            <a:r>
              <a:rPr lang="en-US" altLang="ko-KR" sz="2400" dirty="0">
                <a:solidFill>
                  <a:schemeClr val="bg2"/>
                </a:solidFill>
                <a:latin typeface="KCC-간판체" panose="02000600000000000000" pitchFamily="2" charset="-127"/>
                <a:ea typeface="KCC-간판체" panose="02000600000000000000" pitchFamily="2" charset="-127"/>
              </a:rPr>
              <a:t>(</a:t>
            </a:r>
            <a:r>
              <a:rPr lang="ko-KR" altLang="en-US" sz="2400" dirty="0">
                <a:solidFill>
                  <a:schemeClr val="bg2"/>
                </a:solidFill>
                <a:latin typeface="KCC-간판체" panose="02000600000000000000" pitchFamily="2" charset="-127"/>
                <a:ea typeface="KCC-간판체" panose="02000600000000000000" pitchFamily="2" charset="-127"/>
              </a:rPr>
              <a:t>즐겨찾기</a:t>
            </a:r>
            <a:r>
              <a:rPr lang="en-US" altLang="ko-KR" sz="2400" dirty="0">
                <a:solidFill>
                  <a:schemeClr val="bg2"/>
                </a:solidFill>
                <a:latin typeface="KCC-간판체" panose="02000600000000000000" pitchFamily="2" charset="-127"/>
                <a:ea typeface="KCC-간판체" panose="02000600000000000000" pitchFamily="2" charset="-127"/>
              </a:rPr>
              <a:t>) </a:t>
            </a:r>
            <a:r>
              <a:rPr lang="ko-KR" altLang="en-US" sz="2400" dirty="0">
                <a:solidFill>
                  <a:schemeClr val="bg2"/>
                </a:solidFill>
                <a:latin typeface="KCC-간판체" panose="02000600000000000000" pitchFamily="2" charset="-127"/>
                <a:ea typeface="KCC-간판체" panose="02000600000000000000" pitchFamily="2" charset="-127"/>
              </a:rPr>
              <a:t>기능 구현</a:t>
            </a:r>
          </a:p>
        </p:txBody>
      </p:sp>
      <p:pic>
        <p:nvPicPr>
          <p:cNvPr id="11" name="Picture 11">
            <a:extLst>
              <a:ext uri="{FF2B5EF4-FFF2-40B4-BE49-F238E27FC236}">
                <a16:creationId xmlns:a16="http://schemas.microsoft.com/office/drawing/2014/main" id="{8804A42B-2037-BC92-7C5A-CCB92139F7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533940">
            <a:off x="225791" y="4896117"/>
            <a:ext cx="2960117" cy="2760982"/>
          </a:xfrm>
          <a:prstGeom prst="rect">
            <a:avLst/>
          </a:prstGeom>
        </p:spPr>
      </p:pic>
      <p:pic>
        <p:nvPicPr>
          <p:cNvPr id="15" name="Picture 8">
            <a:extLst>
              <a:ext uri="{FF2B5EF4-FFF2-40B4-BE49-F238E27FC236}">
                <a16:creationId xmlns:a16="http://schemas.microsoft.com/office/drawing/2014/main" id="{1007D7BF-0C6E-2E82-2F4C-66398242DC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694244" y="128501"/>
            <a:ext cx="2128628" cy="2164040"/>
          </a:xfrm>
          <a:prstGeom prst="rect">
            <a:avLst/>
          </a:prstGeom>
        </p:spPr>
      </p:pic>
      <p:pic>
        <p:nvPicPr>
          <p:cNvPr id="26" name="Picture 14">
            <a:extLst>
              <a:ext uri="{FF2B5EF4-FFF2-40B4-BE49-F238E27FC236}">
                <a16:creationId xmlns:a16="http://schemas.microsoft.com/office/drawing/2014/main" id="{BE74CD19-294B-C23F-EDB5-70D836C57F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98814">
            <a:off x="-438515" y="-1746437"/>
            <a:ext cx="3818666" cy="3561774"/>
          </a:xfrm>
          <a:prstGeom prst="rect">
            <a:avLst/>
          </a:prstGeom>
        </p:spPr>
      </p:pic>
      <p:pic>
        <p:nvPicPr>
          <p:cNvPr id="16" name="그래픽 15">
            <a:extLst>
              <a:ext uri="{FF2B5EF4-FFF2-40B4-BE49-F238E27FC236}">
                <a16:creationId xmlns:a16="http://schemas.microsoft.com/office/drawing/2014/main" id="{0D481308-44C4-0FB4-09FF-1F356614198A}"/>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5603" t="6396" r="16307" b="6241"/>
          <a:stretch/>
        </p:blipFill>
        <p:spPr>
          <a:xfrm>
            <a:off x="339198" y="2022246"/>
            <a:ext cx="2948625" cy="3783176"/>
          </a:xfrm>
          <a:prstGeom prst="rect">
            <a:avLst/>
          </a:prstGeom>
        </p:spPr>
      </p:pic>
      <p:sp>
        <p:nvSpPr>
          <p:cNvPr id="18" name="타원 17">
            <a:extLst>
              <a:ext uri="{FF2B5EF4-FFF2-40B4-BE49-F238E27FC236}">
                <a16:creationId xmlns:a16="http://schemas.microsoft.com/office/drawing/2014/main" id="{7CB0823D-C93A-0AC0-24F2-ACD5FB04CABA}"/>
              </a:ext>
            </a:extLst>
          </p:cNvPr>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연결선: 구부러짐 21">
            <a:extLst>
              <a:ext uri="{FF2B5EF4-FFF2-40B4-BE49-F238E27FC236}">
                <a16:creationId xmlns:a16="http://schemas.microsoft.com/office/drawing/2014/main" id="{DEB5BD14-18CE-CEF5-3445-B80E55F1EA76}"/>
              </a:ext>
            </a:extLst>
          </p:cNvPr>
          <p:cNvCxnSpPr>
            <a:cxnSpLocks/>
            <a:stCxn id="14" idx="1"/>
            <a:endCxn id="16" idx="3"/>
          </p:cNvCxnSpPr>
          <p:nvPr/>
        </p:nvCxnSpPr>
        <p:spPr>
          <a:xfrm rot="10800000" flipV="1">
            <a:off x="3287823" y="2007014"/>
            <a:ext cx="835502" cy="1906820"/>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0856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3"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7"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3"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6" name="그룹 5"/>
          <p:cNvGrpSpPr/>
          <p:nvPr/>
        </p:nvGrpSpPr>
        <p:grpSpPr>
          <a:xfrm>
            <a:off x="257968" y="-867896"/>
            <a:ext cx="1918331" cy="702092"/>
            <a:chOff x="257968" y="-867896"/>
            <a:chExt cx="1918331" cy="702092"/>
          </a:xfrm>
        </p:grpSpPr>
        <p:pic>
          <p:nvPicPr>
            <p:cNvPr id="7" name="그림 6"/>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공통기능</a:t>
            </a:r>
            <a:endParaRPr lang="en-US" sz="5666">
              <a:solidFill>
                <a:schemeClr val="bg2"/>
              </a:solidFill>
              <a:latin typeface="KCC-간판체"/>
              <a:ea typeface="KCC-간판체"/>
            </a:endParaRPr>
          </a:p>
        </p:txBody>
      </p:sp>
      <p:pic>
        <p:nvPicPr>
          <p:cNvPr id="19" name="그림 18"/>
          <p:cNvPicPr>
            <a:picLocks noChangeAspect="1"/>
          </p:cNvPicPr>
          <p:nvPr/>
        </p:nvPicPr>
        <p:blipFill rotWithShape="1">
          <a:blip r:embed="rId7"/>
          <a:srcRect l="7180" t="21820" r="84250" b="18200"/>
          <a:stretch>
            <a:fillRect/>
          </a:stretch>
        </p:blipFill>
        <p:spPr>
          <a:xfrm rot="3279126">
            <a:off x="10318238" y="3982027"/>
            <a:ext cx="880641" cy="3444330"/>
          </a:xfrm>
          <a:prstGeom prst="rect">
            <a:avLst/>
          </a:prstGeom>
        </p:spPr>
      </p:pic>
      <p:sp>
        <p:nvSpPr>
          <p:cNvPr id="4" name="TextBox 34"/>
          <p:cNvSpPr txBox="1"/>
          <p:nvPr/>
        </p:nvSpPr>
        <p:spPr>
          <a:xfrm>
            <a:off x="4053100" y="3009428"/>
            <a:ext cx="7097890" cy="352897"/>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로그인 하지 않았을 때</a:t>
            </a:r>
          </a:p>
        </p:txBody>
      </p:sp>
      <p:pic>
        <p:nvPicPr>
          <p:cNvPr id="11" name="Picture 11"/>
          <p:cNvPicPr>
            <a:picLocks noChangeAspect="1"/>
          </p:cNvPicPr>
          <p:nvPr/>
        </p:nvPicPr>
        <p:blipFill rotWithShape="1">
          <a:blip r:embed="rId8"/>
          <a:srcRect/>
          <a:stretch>
            <a:fillRect/>
          </a:stretch>
        </p:blipFill>
        <p:spPr>
          <a:xfrm rot="4533940">
            <a:off x="225791" y="4896117"/>
            <a:ext cx="2960117" cy="2760982"/>
          </a:xfrm>
          <a:prstGeom prst="rect">
            <a:avLst/>
          </a:prstGeom>
        </p:spPr>
      </p:pic>
      <p:pic>
        <p:nvPicPr>
          <p:cNvPr id="15" name="Picture 8"/>
          <p:cNvPicPr>
            <a:picLocks noChangeAspect="1"/>
          </p:cNvPicPr>
          <p:nvPr/>
        </p:nvPicPr>
        <p:blipFill rotWithShape="1">
          <a:blip r:embed="rId9"/>
          <a:srcRect/>
          <a:stretch>
            <a:fillRect/>
          </a:stretch>
        </p:blipFill>
        <p:spPr>
          <a:xfrm>
            <a:off x="9694244" y="128501"/>
            <a:ext cx="2128628" cy="2164040"/>
          </a:xfrm>
          <a:prstGeom prst="rect">
            <a:avLst/>
          </a:prstGeom>
        </p:spPr>
      </p:pic>
      <p:pic>
        <p:nvPicPr>
          <p:cNvPr id="26"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16" name="그래픽 15"/>
          <p:cNvPicPr>
            <a:picLocks noChangeAspect="1"/>
          </p:cNvPicPr>
          <p:nvPr/>
        </p:nvPicPr>
        <p:blipFill rotWithShape="1">
          <a:blip r:embed="rId10"/>
          <a:srcRect l="15600" t="6400" r="16310" b="6240"/>
          <a:stretch>
            <a:fillRect/>
          </a:stretch>
        </p:blipFill>
        <p:spPr>
          <a:xfrm>
            <a:off x="339198" y="2022246"/>
            <a:ext cx="2948625" cy="3783176"/>
          </a:xfrm>
          <a:prstGeom prst="rect">
            <a:avLst/>
          </a:prstGeom>
        </p:spPr>
      </p:pic>
      <p:sp>
        <p:nvSpPr>
          <p:cNvPr id="18" name="타원 17"/>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연결선: 구부러짐 21"/>
          <p:cNvCxnSpPr>
            <a:stCxn id="14" idx="1"/>
            <a:endCxn id="16" idx="3"/>
          </p:cNvCxnSpPr>
          <p:nvPr/>
        </p:nvCxnSpPr>
        <p:spPr>
          <a:xfrm rot="10800000" flipV="1">
            <a:off x="3287823" y="2007014"/>
            <a:ext cx="835502" cy="1906820"/>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1" name="그림 20"/>
          <p:cNvPicPr>
            <a:picLocks noChangeAspect="1"/>
          </p:cNvPicPr>
          <p:nvPr/>
        </p:nvPicPr>
        <p:blipFill rotWithShape="1">
          <a:blip r:embed="rId7"/>
          <a:stretch>
            <a:fillRect/>
          </a:stretch>
        </p:blipFill>
        <p:spPr>
          <a:xfrm>
            <a:off x="0" y="1104894"/>
            <a:ext cx="12192000" cy="5753105"/>
          </a:xfrm>
          <a:prstGeom prst="rect">
            <a:avLst/>
          </a:prstGeom>
        </p:spPr>
      </p:pic>
      <p:sp>
        <p:nvSpPr>
          <p:cNvPr id="22" name="TextBox 34"/>
          <p:cNvSpPr txBox="1"/>
          <p:nvPr/>
        </p:nvSpPr>
        <p:spPr>
          <a:xfrm>
            <a:off x="10498411" y="361013"/>
            <a:ext cx="1499048" cy="35545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메인화면</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2" name="그림 21"/>
          <p:cNvPicPr>
            <a:picLocks noChangeAspect="1"/>
          </p:cNvPicPr>
          <p:nvPr/>
        </p:nvPicPr>
        <p:blipFill rotWithShape="1">
          <a:blip r:embed="rId7"/>
          <a:stretch>
            <a:fillRect/>
          </a:stretch>
        </p:blipFill>
        <p:spPr>
          <a:xfrm>
            <a:off x="0" y="0"/>
            <a:ext cx="12192000" cy="5937704"/>
          </a:xfrm>
          <a:prstGeom prst="rect">
            <a:avLst/>
          </a:prstGeom>
        </p:spPr>
      </p:pic>
      <p:pic>
        <p:nvPicPr>
          <p:cNvPr id="23" name="그림 22"/>
          <p:cNvPicPr>
            <a:picLocks noChangeAspect="1"/>
          </p:cNvPicPr>
          <p:nvPr/>
        </p:nvPicPr>
        <p:blipFill rotWithShape="1">
          <a:blip r:embed="rId8"/>
          <a:stretch>
            <a:fillRect/>
          </a:stretch>
        </p:blipFill>
        <p:spPr>
          <a:xfrm>
            <a:off x="0" y="6143714"/>
            <a:ext cx="12192000" cy="714285"/>
          </a:xfrm>
          <a:prstGeom prst="rect">
            <a:avLst/>
          </a:prstGeom>
        </p:spPr>
      </p:pic>
      <p:sp>
        <p:nvSpPr>
          <p:cNvPr id="24" name="TextBox 34"/>
          <p:cNvSpPr txBox="1"/>
          <p:nvPr/>
        </p:nvSpPr>
        <p:spPr>
          <a:xfrm>
            <a:off x="10533258" y="895342"/>
            <a:ext cx="1499048" cy="35545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카페목록</a:t>
            </a:r>
          </a:p>
        </p:txBody>
      </p:sp>
      <p:sp>
        <p:nvSpPr>
          <p:cNvPr id="25" name="TextBox 34"/>
          <p:cNvSpPr txBox="1"/>
          <p:nvPr/>
        </p:nvSpPr>
        <p:spPr>
          <a:xfrm>
            <a:off x="10533258" y="6343177"/>
            <a:ext cx="1499048" cy="35545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페이징</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2" name="그림 21"/>
          <p:cNvPicPr>
            <a:picLocks noChangeAspect="1"/>
          </p:cNvPicPr>
          <p:nvPr/>
        </p:nvPicPr>
        <p:blipFill rotWithShape="1">
          <a:blip r:embed="rId7"/>
          <a:srcRect t="51160"/>
          <a:stretch>
            <a:fillRect/>
          </a:stretch>
        </p:blipFill>
        <p:spPr>
          <a:xfrm>
            <a:off x="1051522" y="0"/>
            <a:ext cx="10447322" cy="1260655"/>
          </a:xfrm>
          <a:prstGeom prst="rect">
            <a:avLst/>
          </a:prstGeom>
        </p:spPr>
      </p:pic>
      <p:pic>
        <p:nvPicPr>
          <p:cNvPr id="23" name="그림 22"/>
          <p:cNvPicPr>
            <a:picLocks noChangeAspect="1"/>
          </p:cNvPicPr>
          <p:nvPr/>
        </p:nvPicPr>
        <p:blipFill rotWithShape="1">
          <a:blip r:embed="rId8"/>
          <a:srcRect t="33060"/>
          <a:stretch>
            <a:fillRect/>
          </a:stretch>
        </p:blipFill>
        <p:spPr>
          <a:xfrm>
            <a:off x="1051521" y="1424034"/>
            <a:ext cx="10447322" cy="3818623"/>
          </a:xfrm>
          <a:prstGeom prst="rect">
            <a:avLst/>
          </a:prstGeom>
        </p:spPr>
      </p:pic>
      <p:pic>
        <p:nvPicPr>
          <p:cNvPr id="24" name="그림 23"/>
          <p:cNvPicPr>
            <a:picLocks noChangeAspect="1"/>
          </p:cNvPicPr>
          <p:nvPr/>
        </p:nvPicPr>
        <p:blipFill rotWithShape="1">
          <a:blip r:embed="rId9"/>
          <a:stretch>
            <a:fillRect/>
          </a:stretch>
        </p:blipFill>
        <p:spPr>
          <a:xfrm>
            <a:off x="1051521" y="5610381"/>
            <a:ext cx="10447322" cy="1247619"/>
          </a:xfrm>
          <a:prstGeom prst="rect">
            <a:avLst/>
          </a:prstGeom>
        </p:spPr>
      </p:pic>
      <p:sp>
        <p:nvSpPr>
          <p:cNvPr id="25" name="TextBox 34"/>
          <p:cNvSpPr txBox="1"/>
          <p:nvPr/>
        </p:nvSpPr>
        <p:spPr>
          <a:xfrm>
            <a:off x="4596952" y="442322"/>
            <a:ext cx="1499048" cy="357778"/>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검색 기능</a:t>
            </a:r>
          </a:p>
        </p:txBody>
      </p:sp>
      <p:sp>
        <p:nvSpPr>
          <p:cNvPr id="26" name="타원 25"/>
          <p:cNvSpPr/>
          <p:nvPr/>
        </p:nvSpPr>
        <p:spPr>
          <a:xfrm>
            <a:off x="4424880" y="1990431"/>
            <a:ext cx="650487" cy="325244"/>
          </a:xfrm>
          <a:prstGeom prst="ellipse">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7" name="타원 26"/>
          <p:cNvSpPr/>
          <p:nvPr/>
        </p:nvSpPr>
        <p:spPr>
          <a:xfrm>
            <a:off x="4426274" y="3873593"/>
            <a:ext cx="650487" cy="325244"/>
          </a:xfrm>
          <a:prstGeom prst="ellipse">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8" name="TextBox 34"/>
          <p:cNvSpPr txBox="1"/>
          <p:nvPr/>
        </p:nvSpPr>
        <p:spPr>
          <a:xfrm>
            <a:off x="10533258" y="6343177"/>
            <a:ext cx="1499048" cy="35545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페이징</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5" name="그림 24"/>
          <p:cNvPicPr>
            <a:picLocks noChangeAspect="1"/>
          </p:cNvPicPr>
          <p:nvPr/>
        </p:nvPicPr>
        <p:blipFill rotWithShape="1">
          <a:blip r:embed="rId7"/>
          <a:srcRect b="3990"/>
          <a:stretch>
            <a:fillRect/>
          </a:stretch>
        </p:blipFill>
        <p:spPr>
          <a:xfrm>
            <a:off x="0" y="952337"/>
            <a:ext cx="12192000" cy="5905662"/>
          </a:xfrm>
          <a:prstGeom prst="rect">
            <a:avLst/>
          </a:prstGeom>
        </p:spPr>
      </p:pic>
      <p:sp>
        <p:nvSpPr>
          <p:cNvPr id="27" name="TextBox 34"/>
          <p:cNvSpPr txBox="1"/>
          <p:nvPr/>
        </p:nvSpPr>
        <p:spPr>
          <a:xfrm>
            <a:off x="10393869"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상세페이지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3"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7"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3"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6" name="그룹 5"/>
          <p:cNvGrpSpPr/>
          <p:nvPr/>
        </p:nvGrpSpPr>
        <p:grpSpPr>
          <a:xfrm>
            <a:off x="257968" y="-867896"/>
            <a:ext cx="1918331" cy="702092"/>
            <a:chOff x="257968" y="-867896"/>
            <a:chExt cx="1918331" cy="702092"/>
          </a:xfrm>
        </p:grpSpPr>
        <p:pic>
          <p:nvPicPr>
            <p:cNvPr id="7" name="그림 6"/>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공통기능</a:t>
            </a:r>
            <a:endParaRPr lang="en-US" sz="5666">
              <a:solidFill>
                <a:schemeClr val="bg2"/>
              </a:solidFill>
              <a:latin typeface="KCC-간판체"/>
              <a:ea typeface="KCC-간판체"/>
            </a:endParaRPr>
          </a:p>
        </p:txBody>
      </p:sp>
      <p:pic>
        <p:nvPicPr>
          <p:cNvPr id="19" name="그림 18"/>
          <p:cNvPicPr>
            <a:picLocks noChangeAspect="1"/>
          </p:cNvPicPr>
          <p:nvPr/>
        </p:nvPicPr>
        <p:blipFill rotWithShape="1">
          <a:blip r:embed="rId7"/>
          <a:srcRect l="7180" t="21820" r="84250" b="18200"/>
          <a:stretch>
            <a:fillRect/>
          </a:stretch>
        </p:blipFill>
        <p:spPr>
          <a:xfrm rot="3279126">
            <a:off x="10318238" y="3982027"/>
            <a:ext cx="880641" cy="3444330"/>
          </a:xfrm>
          <a:prstGeom prst="rect">
            <a:avLst/>
          </a:prstGeom>
        </p:spPr>
      </p:pic>
      <p:sp>
        <p:nvSpPr>
          <p:cNvPr id="4" name="TextBox 34"/>
          <p:cNvSpPr txBox="1"/>
          <p:nvPr/>
        </p:nvSpPr>
        <p:spPr>
          <a:xfrm>
            <a:off x="4053100" y="3009428"/>
            <a:ext cx="7097890" cy="724372"/>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회원가입</a:t>
            </a:r>
          </a:p>
          <a:p>
            <a:pPr lvl="0">
              <a:defRPr/>
            </a:pPr>
            <a:r>
              <a:rPr lang="ko-KR" altLang="en-US" sz="2400">
                <a:solidFill>
                  <a:schemeClr val="bg2"/>
                </a:solidFill>
                <a:latin typeface="KCC-간판체"/>
                <a:ea typeface="KCC-간판체"/>
              </a:rPr>
              <a:t>로그인 </a:t>
            </a:r>
            <a:r>
              <a:rPr lang="en-US" altLang="ko-KR" sz="2400">
                <a:solidFill>
                  <a:schemeClr val="bg2"/>
                </a:solidFill>
                <a:latin typeface="KCC-간판체"/>
                <a:ea typeface="KCC-간판체"/>
              </a:rPr>
              <a:t>:</a:t>
            </a:r>
            <a:r>
              <a:rPr lang="ko-KR" altLang="en-US" sz="2400">
                <a:solidFill>
                  <a:schemeClr val="bg2"/>
                </a:solidFill>
                <a:latin typeface="KCC-간판체"/>
                <a:ea typeface="KCC-간판체"/>
              </a:rPr>
              <a:t> 일반유저</a:t>
            </a:r>
          </a:p>
        </p:txBody>
      </p:sp>
      <p:pic>
        <p:nvPicPr>
          <p:cNvPr id="11" name="Picture 11"/>
          <p:cNvPicPr>
            <a:picLocks noChangeAspect="1"/>
          </p:cNvPicPr>
          <p:nvPr/>
        </p:nvPicPr>
        <p:blipFill rotWithShape="1">
          <a:blip r:embed="rId8"/>
          <a:srcRect/>
          <a:stretch>
            <a:fillRect/>
          </a:stretch>
        </p:blipFill>
        <p:spPr>
          <a:xfrm rot="4533940">
            <a:off x="225791" y="4896117"/>
            <a:ext cx="2960117" cy="2760982"/>
          </a:xfrm>
          <a:prstGeom prst="rect">
            <a:avLst/>
          </a:prstGeom>
        </p:spPr>
      </p:pic>
      <p:pic>
        <p:nvPicPr>
          <p:cNvPr id="15" name="Picture 8"/>
          <p:cNvPicPr>
            <a:picLocks noChangeAspect="1"/>
          </p:cNvPicPr>
          <p:nvPr/>
        </p:nvPicPr>
        <p:blipFill rotWithShape="1">
          <a:blip r:embed="rId9"/>
          <a:srcRect/>
          <a:stretch>
            <a:fillRect/>
          </a:stretch>
        </p:blipFill>
        <p:spPr>
          <a:xfrm>
            <a:off x="9694244" y="128501"/>
            <a:ext cx="2128628" cy="2164040"/>
          </a:xfrm>
          <a:prstGeom prst="rect">
            <a:avLst/>
          </a:prstGeom>
        </p:spPr>
      </p:pic>
      <p:pic>
        <p:nvPicPr>
          <p:cNvPr id="26"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16" name="그래픽 15"/>
          <p:cNvPicPr>
            <a:picLocks noChangeAspect="1"/>
          </p:cNvPicPr>
          <p:nvPr/>
        </p:nvPicPr>
        <p:blipFill rotWithShape="1">
          <a:blip r:embed="rId10"/>
          <a:srcRect l="15600" t="6400" r="16310" b="6240"/>
          <a:stretch>
            <a:fillRect/>
          </a:stretch>
        </p:blipFill>
        <p:spPr>
          <a:xfrm>
            <a:off x="339198" y="2022246"/>
            <a:ext cx="2948625" cy="3783176"/>
          </a:xfrm>
          <a:prstGeom prst="rect">
            <a:avLst/>
          </a:prstGeom>
        </p:spPr>
      </p:pic>
      <p:sp>
        <p:nvSpPr>
          <p:cNvPr id="18" name="타원 17"/>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연결선: 구부러짐 21"/>
          <p:cNvCxnSpPr>
            <a:stCxn id="14" idx="1"/>
            <a:endCxn id="16" idx="3"/>
          </p:cNvCxnSpPr>
          <p:nvPr/>
        </p:nvCxnSpPr>
        <p:spPr>
          <a:xfrm rot="10800000" flipV="1">
            <a:off x="3287823" y="2007014"/>
            <a:ext cx="835502" cy="1906820"/>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2041270" y="0"/>
            <a:ext cx="8109460" cy="6858000"/>
          </a:xfrm>
          <a:prstGeom prst="rect">
            <a:avLst/>
          </a:prstGeom>
        </p:spPr>
      </p:pic>
      <p:sp>
        <p:nvSpPr>
          <p:cNvPr id="27"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회원가입</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3262666" y="1376619"/>
            <a:ext cx="5666666" cy="4104762"/>
          </a:xfrm>
          <a:prstGeom prst="rect">
            <a:avLst/>
          </a:prstGeom>
        </p:spPr>
      </p:pic>
      <p:sp>
        <p:nvSpPr>
          <p:cNvPr id="27"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로그인</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pic>
        <p:nvPicPr>
          <p:cNvPr id="11" name="Picture 3"/>
          <p:cNvPicPr>
            <a:picLocks noChangeAspect="1"/>
          </p:cNvPicPr>
          <p:nvPr/>
        </p:nvPicPr>
        <p:blipFill rotWithShape="1">
          <a:blip r:embed="rId3"/>
          <a:srcRect/>
          <a:stretch>
            <a:fillRect/>
          </a:stretch>
        </p:blipFill>
        <p:spPr>
          <a:xfrm rot="12880953">
            <a:off x="-444137" y="5358105"/>
            <a:ext cx="3087994" cy="1437321"/>
          </a:xfrm>
          <a:prstGeom prst="rect">
            <a:avLst/>
          </a:prstGeom>
        </p:spPr>
      </p:pic>
      <p:sp>
        <p:nvSpPr>
          <p:cNvPr id="5" name="사각형: 둥근 모서리 4"/>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12"/>
          <p:cNvPicPr>
            <a:picLocks noChangeAspect="1"/>
          </p:cNvPicPr>
          <p:nvPr/>
        </p:nvPicPr>
        <p:blipFill rotWithShape="1">
          <a:blip r:embed="rId4"/>
          <a:srcRect/>
          <a:stretch>
            <a:fillRect/>
          </a:stretch>
        </p:blipFill>
        <p:spPr>
          <a:xfrm rot="5908102">
            <a:off x="-900470" y="-951007"/>
            <a:ext cx="3663031" cy="3416609"/>
          </a:xfrm>
          <a:prstGeom prst="rect">
            <a:avLst/>
          </a:prstGeom>
        </p:spPr>
      </p:pic>
      <p:pic>
        <p:nvPicPr>
          <p:cNvPr id="13" name="Picture 13"/>
          <p:cNvPicPr>
            <a:picLocks noChangeAspect="1"/>
          </p:cNvPicPr>
          <p:nvPr/>
        </p:nvPicPr>
        <p:blipFill rotWithShape="1">
          <a:blip r:embed="rId5"/>
          <a:srcRect/>
          <a:stretch>
            <a:fillRect/>
          </a:stretch>
        </p:blipFill>
        <p:spPr>
          <a:xfrm rot="20042696">
            <a:off x="2838424" y="1156590"/>
            <a:ext cx="1878157" cy="706870"/>
          </a:xfrm>
          <a:prstGeom prst="rect">
            <a:avLst/>
          </a:prstGeom>
        </p:spPr>
      </p:pic>
      <p:sp>
        <p:nvSpPr>
          <p:cNvPr id="14" name="TextBox 34"/>
          <p:cNvSpPr txBox="1"/>
          <p:nvPr/>
        </p:nvSpPr>
        <p:spPr>
          <a:xfrm>
            <a:off x="1437821" y="2306848"/>
            <a:ext cx="4658179" cy="1590179"/>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a:p>
            <a:pPr>
              <a:lnSpc>
                <a:spcPts val="6233"/>
              </a:lnSpc>
              <a:defRPr/>
            </a:pPr>
            <a:r>
              <a:rPr lang="en-US" sz="5666">
                <a:solidFill>
                  <a:schemeClr val="bg2"/>
                </a:solidFill>
                <a:latin typeface="KCC-간판체"/>
                <a:ea typeface="KCC-간판체"/>
              </a:rPr>
              <a:t>PROJECT</a:t>
            </a:r>
          </a:p>
        </p:txBody>
      </p:sp>
      <p:sp>
        <p:nvSpPr>
          <p:cNvPr id="15" name="TextBox 33"/>
          <p:cNvSpPr txBox="1"/>
          <p:nvPr/>
        </p:nvSpPr>
        <p:spPr>
          <a:xfrm>
            <a:off x="1437821" y="3897027"/>
            <a:ext cx="4658179" cy="872547"/>
          </a:xfrm>
          <a:prstGeom prst="rect">
            <a:avLst/>
          </a:prstGeom>
        </p:spPr>
        <p:txBody>
          <a:bodyPr lIns="0" tIns="0" rIns="0" bIns="0" anchor="t">
            <a:spAutoFit/>
          </a:bodyPr>
          <a:lstStyle/>
          <a:p>
            <a:pPr lvl="0">
              <a:defRPr/>
            </a:pPr>
            <a:r>
              <a:rPr lang="ko-KR" altLang="en-US" sz="5670">
                <a:solidFill>
                  <a:schemeClr val="bg2"/>
                </a:solidFill>
                <a:latin typeface="KCC-간판체"/>
                <a:ea typeface="KCC-간판체"/>
              </a:rPr>
              <a:t>프로젝트 개요</a:t>
            </a:r>
            <a:endParaRPr lang="en-US" sz="5670">
              <a:solidFill>
                <a:schemeClr val="bg2"/>
              </a:solidFill>
              <a:latin typeface="KCC-간판체"/>
              <a:ea typeface="KCC-간판체"/>
            </a:endParaRPr>
          </a:p>
        </p:txBody>
      </p:sp>
      <p:pic>
        <p:nvPicPr>
          <p:cNvPr id="17" name="Picture 4"/>
          <p:cNvPicPr>
            <a:picLocks noChangeAspect="1"/>
          </p:cNvPicPr>
          <p:nvPr/>
        </p:nvPicPr>
        <p:blipFill rotWithShape="1">
          <a:blip r:embed="rId2"/>
          <a:srcRect/>
          <a:stretch>
            <a:fillRect/>
          </a:stretch>
        </p:blipFill>
        <p:spPr>
          <a:xfrm rot="2406247">
            <a:off x="6984880" y="-1091200"/>
            <a:ext cx="2895524" cy="2700734"/>
          </a:xfrm>
          <a:prstGeom prst="rect">
            <a:avLst/>
          </a:prstGeom>
        </p:spPr>
      </p:pic>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6"/>
          <a:srcRect l="7180" t="21820" r="84250" b="18200"/>
          <a:stretch>
            <a:fillRect/>
          </a:stretch>
        </p:blipFill>
        <p:spPr>
          <a:xfrm rot="7387677">
            <a:off x="6172163" y="-475899"/>
            <a:ext cx="880641" cy="3444330"/>
          </a:xfrm>
          <a:prstGeom prst="rect">
            <a:avLst/>
          </a:prstGeom>
        </p:spPr>
      </p:pic>
      <p:pic>
        <p:nvPicPr>
          <p:cNvPr id="23" name="그림 22"/>
          <p:cNvPicPr>
            <a:picLocks noChangeAspect="1"/>
          </p:cNvPicPr>
          <p:nvPr/>
        </p:nvPicPr>
        <p:blipFill rotWithShape="1">
          <a:blip r:embed="rId7"/>
          <a:stretch>
            <a:fillRect/>
          </a:stretch>
        </p:blipFill>
        <p:spPr>
          <a:xfrm rot="20603306">
            <a:off x="5912793" y="1551384"/>
            <a:ext cx="6271338" cy="40128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3605523" y="3095666"/>
            <a:ext cx="4980952" cy="666666"/>
          </a:xfrm>
          <a:prstGeom prst="rect">
            <a:avLst/>
          </a:prstGeom>
        </p:spPr>
      </p:pic>
      <p:pic>
        <p:nvPicPr>
          <p:cNvPr id="27" name="그림 26"/>
          <p:cNvPicPr>
            <a:picLocks noChangeAspect="1"/>
          </p:cNvPicPr>
          <p:nvPr/>
        </p:nvPicPr>
        <p:blipFill rotWithShape="1">
          <a:blip r:embed="rId8"/>
          <a:stretch>
            <a:fillRect/>
          </a:stretch>
        </p:blipFill>
        <p:spPr>
          <a:xfrm>
            <a:off x="1993531" y="0"/>
            <a:ext cx="8204938" cy="6858000"/>
          </a:xfrm>
          <a:prstGeom prst="rect">
            <a:avLst/>
          </a:prstGeom>
        </p:spPr>
      </p:pic>
      <p:sp>
        <p:nvSpPr>
          <p:cNvPr id="35"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리뷰기능</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3605523" y="3095666"/>
            <a:ext cx="4980952" cy="666666"/>
          </a:xfrm>
          <a:prstGeom prst="rect">
            <a:avLst/>
          </a:prstGeom>
        </p:spPr>
      </p:pic>
      <p:pic>
        <p:nvPicPr>
          <p:cNvPr id="28" name="그림 27"/>
          <p:cNvPicPr>
            <a:picLocks noChangeAspect="1"/>
          </p:cNvPicPr>
          <p:nvPr/>
        </p:nvPicPr>
        <p:blipFill rotWithShape="1">
          <a:blip r:embed="rId8"/>
          <a:stretch>
            <a:fillRect/>
          </a:stretch>
        </p:blipFill>
        <p:spPr>
          <a:xfrm>
            <a:off x="2334920" y="0"/>
            <a:ext cx="752215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1629333" y="0"/>
            <a:ext cx="9642867" cy="68363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363233" y="0"/>
            <a:ext cx="1146553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0" y="0"/>
            <a:ext cx="12192000" cy="6857999"/>
          </a:xfrm>
          <a:prstGeom prst="rect">
            <a:avLst/>
          </a:prstGeom>
        </p:spPr>
      </p:pic>
      <p:sp>
        <p:nvSpPr>
          <p:cNvPr id="27"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정보보기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0" y="1088778"/>
            <a:ext cx="12192000" cy="5769222"/>
          </a:xfrm>
          <a:prstGeom prst="rect">
            <a:avLst/>
          </a:prstGeom>
        </p:spPr>
      </p:pic>
      <p:sp>
        <p:nvSpPr>
          <p:cNvPr id="27"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북마크</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0" y="1093829"/>
            <a:ext cx="12192000" cy="5764170"/>
          </a:xfrm>
          <a:prstGeom prst="rect">
            <a:avLst/>
          </a:prstGeom>
        </p:spPr>
      </p:pic>
      <p:sp>
        <p:nvSpPr>
          <p:cNvPr id="27"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리뷰목록</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grpSp>
        <p:nvGrpSpPr>
          <p:cNvPr id="28" name="그룹 27"/>
          <p:cNvGrpSpPr/>
          <p:nvPr/>
        </p:nvGrpSpPr>
        <p:grpSpPr>
          <a:xfrm>
            <a:off x="0" y="1047031"/>
            <a:ext cx="12192000" cy="5810968"/>
            <a:chOff x="0" y="1047031"/>
            <a:chExt cx="12192000" cy="5810968"/>
          </a:xfrm>
        </p:grpSpPr>
        <p:pic>
          <p:nvPicPr>
            <p:cNvPr id="26" name="그림 25"/>
            <p:cNvPicPr>
              <a:picLocks noChangeAspect="1"/>
            </p:cNvPicPr>
            <p:nvPr/>
          </p:nvPicPr>
          <p:blipFill rotWithShape="1">
            <a:blip r:embed="rId7"/>
            <a:stretch>
              <a:fillRect/>
            </a:stretch>
          </p:blipFill>
          <p:spPr>
            <a:xfrm>
              <a:off x="0" y="1047031"/>
              <a:ext cx="12192000" cy="5810968"/>
            </a:xfrm>
            <a:prstGeom prst="rect">
              <a:avLst/>
            </a:prstGeom>
          </p:spPr>
        </p:pic>
        <p:pic>
          <p:nvPicPr>
            <p:cNvPr id="27" name="그림 26"/>
            <p:cNvPicPr>
              <a:picLocks noChangeAspect="1"/>
            </p:cNvPicPr>
            <p:nvPr/>
          </p:nvPicPr>
          <p:blipFill rotWithShape="1">
            <a:blip r:embed="rId8"/>
            <a:srcRect l="14080" t="24890" r="20710" b="35620"/>
            <a:stretch>
              <a:fillRect/>
            </a:stretch>
          </p:blipFill>
          <p:spPr>
            <a:xfrm>
              <a:off x="2046285" y="4074059"/>
              <a:ext cx="817166" cy="822355"/>
            </a:xfrm>
            <a:prstGeom prst="rect">
              <a:avLst/>
            </a:prstGeom>
          </p:spPr>
        </p:pic>
      </p:grpSp>
      <p:sp>
        <p:nvSpPr>
          <p:cNvPr id="29" name="TextBox 34"/>
          <p:cNvSpPr txBox="1"/>
          <p:nvPr/>
        </p:nvSpPr>
        <p:spPr>
          <a:xfrm>
            <a:off x="10486795" y="314549"/>
            <a:ext cx="1499048" cy="361726"/>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기프티콘</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3"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7"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3"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6" name="그룹 5"/>
          <p:cNvGrpSpPr/>
          <p:nvPr/>
        </p:nvGrpSpPr>
        <p:grpSpPr>
          <a:xfrm>
            <a:off x="257968" y="-867896"/>
            <a:ext cx="1918331" cy="702092"/>
            <a:chOff x="257968" y="-867896"/>
            <a:chExt cx="1918331" cy="702092"/>
          </a:xfrm>
        </p:grpSpPr>
        <p:pic>
          <p:nvPicPr>
            <p:cNvPr id="7" name="그림 6"/>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공통기능</a:t>
            </a:r>
            <a:endParaRPr lang="en-US" sz="5666">
              <a:solidFill>
                <a:schemeClr val="bg2"/>
              </a:solidFill>
              <a:latin typeface="KCC-간판체"/>
              <a:ea typeface="KCC-간판체"/>
            </a:endParaRPr>
          </a:p>
        </p:txBody>
      </p:sp>
      <p:pic>
        <p:nvPicPr>
          <p:cNvPr id="19" name="그림 18"/>
          <p:cNvPicPr>
            <a:picLocks noChangeAspect="1"/>
          </p:cNvPicPr>
          <p:nvPr/>
        </p:nvPicPr>
        <p:blipFill rotWithShape="1">
          <a:blip r:embed="rId7"/>
          <a:srcRect l="7180" t="21820" r="84250" b="18200"/>
          <a:stretch>
            <a:fillRect/>
          </a:stretch>
        </p:blipFill>
        <p:spPr>
          <a:xfrm rot="3279126">
            <a:off x="10318238" y="3982027"/>
            <a:ext cx="880641" cy="3444330"/>
          </a:xfrm>
          <a:prstGeom prst="rect">
            <a:avLst/>
          </a:prstGeom>
        </p:spPr>
      </p:pic>
      <p:sp>
        <p:nvSpPr>
          <p:cNvPr id="4" name="TextBox 34"/>
          <p:cNvSpPr txBox="1"/>
          <p:nvPr/>
        </p:nvSpPr>
        <p:spPr>
          <a:xfrm>
            <a:off x="4053100" y="3009428"/>
            <a:ext cx="7097890" cy="352897"/>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로그인 </a:t>
            </a:r>
            <a:r>
              <a:rPr lang="en-US" altLang="ko-KR" sz="2400">
                <a:solidFill>
                  <a:schemeClr val="bg2"/>
                </a:solidFill>
                <a:latin typeface="KCC-간판체"/>
                <a:ea typeface="KCC-간판체"/>
              </a:rPr>
              <a:t>:</a:t>
            </a:r>
            <a:r>
              <a:rPr lang="ko-KR" altLang="en-US" sz="2400">
                <a:solidFill>
                  <a:schemeClr val="bg2"/>
                </a:solidFill>
                <a:latin typeface="KCC-간판체"/>
                <a:ea typeface="KCC-간판체"/>
              </a:rPr>
              <a:t> 관리자</a:t>
            </a:r>
          </a:p>
        </p:txBody>
      </p:sp>
      <p:pic>
        <p:nvPicPr>
          <p:cNvPr id="11" name="Picture 11"/>
          <p:cNvPicPr>
            <a:picLocks noChangeAspect="1"/>
          </p:cNvPicPr>
          <p:nvPr/>
        </p:nvPicPr>
        <p:blipFill rotWithShape="1">
          <a:blip r:embed="rId8"/>
          <a:srcRect/>
          <a:stretch>
            <a:fillRect/>
          </a:stretch>
        </p:blipFill>
        <p:spPr>
          <a:xfrm rot="4533940">
            <a:off x="225791" y="4896117"/>
            <a:ext cx="2960117" cy="2760982"/>
          </a:xfrm>
          <a:prstGeom prst="rect">
            <a:avLst/>
          </a:prstGeom>
        </p:spPr>
      </p:pic>
      <p:pic>
        <p:nvPicPr>
          <p:cNvPr id="15" name="Picture 8"/>
          <p:cNvPicPr>
            <a:picLocks noChangeAspect="1"/>
          </p:cNvPicPr>
          <p:nvPr/>
        </p:nvPicPr>
        <p:blipFill rotWithShape="1">
          <a:blip r:embed="rId9"/>
          <a:srcRect/>
          <a:stretch>
            <a:fillRect/>
          </a:stretch>
        </p:blipFill>
        <p:spPr>
          <a:xfrm>
            <a:off x="9694244" y="128501"/>
            <a:ext cx="2128628" cy="2164040"/>
          </a:xfrm>
          <a:prstGeom prst="rect">
            <a:avLst/>
          </a:prstGeom>
        </p:spPr>
      </p:pic>
      <p:pic>
        <p:nvPicPr>
          <p:cNvPr id="26"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16" name="그래픽 15"/>
          <p:cNvPicPr>
            <a:picLocks noChangeAspect="1"/>
          </p:cNvPicPr>
          <p:nvPr/>
        </p:nvPicPr>
        <p:blipFill rotWithShape="1">
          <a:blip r:embed="rId10"/>
          <a:srcRect l="15600" t="6400" r="16310" b="6240"/>
          <a:stretch>
            <a:fillRect/>
          </a:stretch>
        </p:blipFill>
        <p:spPr>
          <a:xfrm>
            <a:off x="339198" y="2022246"/>
            <a:ext cx="2948625" cy="3783176"/>
          </a:xfrm>
          <a:prstGeom prst="rect">
            <a:avLst/>
          </a:prstGeom>
        </p:spPr>
      </p:pic>
      <p:sp>
        <p:nvSpPr>
          <p:cNvPr id="18" name="타원 17"/>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2" name="연결선: 구부러짐 21"/>
          <p:cNvCxnSpPr>
            <a:stCxn id="14" idx="1"/>
            <a:endCxn id="16" idx="3"/>
          </p:cNvCxnSpPr>
          <p:nvPr/>
        </p:nvCxnSpPr>
        <p:spPr>
          <a:xfrm rot="10800000" flipV="1">
            <a:off x="3287823" y="2007014"/>
            <a:ext cx="835502" cy="1906820"/>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3149032" y="2076873"/>
            <a:ext cx="5827919" cy="723809"/>
          </a:xfrm>
          <a:prstGeom prst="rect">
            <a:avLst/>
          </a:prstGeom>
        </p:spPr>
      </p:pic>
      <p:pic>
        <p:nvPicPr>
          <p:cNvPr id="27" name="그림 26"/>
          <p:cNvPicPr>
            <a:picLocks noChangeAspect="1"/>
          </p:cNvPicPr>
          <p:nvPr/>
        </p:nvPicPr>
        <p:blipFill rotWithShape="1">
          <a:blip r:embed="rId8"/>
          <a:stretch>
            <a:fillRect/>
          </a:stretch>
        </p:blipFill>
        <p:spPr>
          <a:xfrm>
            <a:off x="3162667" y="3278109"/>
            <a:ext cx="5866666" cy="2142857"/>
          </a:xfrm>
          <a:prstGeom prst="rect">
            <a:avLst/>
          </a:prstGeom>
        </p:spPr>
      </p:pic>
      <p:sp>
        <p:nvSpPr>
          <p:cNvPr id="28" name="TextBox 34"/>
          <p:cNvSpPr txBox="1"/>
          <p:nvPr/>
        </p:nvSpPr>
        <p:spPr>
          <a:xfrm>
            <a:off x="10486795" y="314549"/>
            <a:ext cx="1499048" cy="733201"/>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관리자</a:t>
            </a:r>
          </a:p>
          <a:p>
            <a:pPr lvl="0">
              <a:defRPr/>
            </a:pPr>
            <a:r>
              <a:rPr lang="ko-KR" altLang="en-US" sz="2400">
                <a:solidFill>
                  <a:srgbClr val="481810"/>
                </a:solidFill>
                <a:latin typeface="KCC-간판체"/>
                <a:ea typeface="KCC-간판체"/>
              </a:rPr>
              <a:t>로그인 시</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91619E9-22F2-94F6-9992-83764ECE6837}"/>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사각형: 둥근 모서리 6">
            <a:extLst>
              <a:ext uri="{FF2B5EF4-FFF2-40B4-BE49-F238E27FC236}">
                <a16:creationId xmlns:a16="http://schemas.microsoft.com/office/drawing/2014/main" id="{E09473DD-F7AD-D35A-9ADF-661F6D7464B3}"/>
              </a:ext>
            </a:extLst>
          </p:cNvPr>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8" name="TextBox 34">
            <a:extLst>
              <a:ext uri="{FF2B5EF4-FFF2-40B4-BE49-F238E27FC236}">
                <a16:creationId xmlns:a16="http://schemas.microsoft.com/office/drawing/2014/main" id="{9348B1D5-C309-D5BD-2A68-F62A6F3CD831}"/>
              </a:ext>
            </a:extLst>
          </p:cNvPr>
          <p:cNvSpPr txBox="1"/>
          <p:nvPr/>
        </p:nvSpPr>
        <p:spPr>
          <a:xfrm>
            <a:off x="673099" y="391668"/>
            <a:ext cx="10820399"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9" name="TextBox 34">
            <a:extLst>
              <a:ext uri="{FF2B5EF4-FFF2-40B4-BE49-F238E27FC236}">
                <a16:creationId xmlns:a16="http://schemas.microsoft.com/office/drawing/2014/main" id="{9A772A84-8344-D641-B600-F84FA976CE85}"/>
              </a:ext>
            </a:extLst>
          </p:cNvPr>
          <p:cNvSpPr txBox="1"/>
          <p:nvPr/>
        </p:nvSpPr>
        <p:spPr>
          <a:xfrm>
            <a:off x="335665" y="874981"/>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프로젝트 기획 의도</a:t>
            </a:r>
            <a:r>
              <a:rPr lang="en-US" altLang="ko-KR" sz="3200" dirty="0">
                <a:solidFill>
                  <a:schemeClr val="bg2"/>
                </a:solidFill>
                <a:latin typeface="KCC-간판체" panose="02000600000000000000" pitchFamily="2" charset="-127"/>
                <a:ea typeface="KCC-간판체" panose="02000600000000000000" pitchFamily="2" charset="-127"/>
              </a:rPr>
              <a:t>-</a:t>
            </a:r>
            <a:endParaRPr lang="en-US" sz="3200" dirty="0">
              <a:solidFill>
                <a:schemeClr val="bg2"/>
              </a:solidFill>
              <a:latin typeface="KCC-간판체" panose="02000600000000000000" pitchFamily="2" charset="-127"/>
              <a:ea typeface="KCC-간판체" panose="02000600000000000000" pitchFamily="2" charset="-127"/>
            </a:endParaRPr>
          </a:p>
        </p:txBody>
      </p:sp>
      <p:pic>
        <p:nvPicPr>
          <p:cNvPr id="5" name="그림 4">
            <a:extLst>
              <a:ext uri="{FF2B5EF4-FFF2-40B4-BE49-F238E27FC236}">
                <a16:creationId xmlns:a16="http://schemas.microsoft.com/office/drawing/2014/main" id="{E5A30702-F415-24AF-6690-4F57D513B586}"/>
              </a:ext>
            </a:extLst>
          </p:cNvPr>
          <p:cNvPicPr>
            <a:picLocks noChangeAspect="1"/>
          </p:cNvPicPr>
          <p:nvPr/>
        </p:nvPicPr>
        <p:blipFill rotWithShape="1">
          <a:blip r:embed="rId2">
            <a:extLst>
              <a:ext uri="{28A0092B-C50C-407E-A947-70E740481C1C}">
                <a14:useLocalDpi xmlns:a14="http://schemas.microsoft.com/office/drawing/2010/main" val="0"/>
              </a:ext>
            </a:extLst>
          </a:blip>
          <a:srcRect r="1408"/>
          <a:stretch/>
        </p:blipFill>
        <p:spPr>
          <a:xfrm>
            <a:off x="1090021" y="1589920"/>
            <a:ext cx="10008093" cy="4710697"/>
          </a:xfrm>
          <a:prstGeom prst="rect">
            <a:avLst/>
          </a:prstGeom>
        </p:spPr>
      </p:pic>
    </p:spTree>
    <p:extLst>
      <p:ext uri="{BB962C8B-B14F-4D97-AF65-F5344CB8AC3E}">
        <p14:creationId xmlns:p14="http://schemas.microsoft.com/office/powerpoint/2010/main" val="333738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1923412" y="0"/>
            <a:ext cx="8345175" cy="6858000"/>
          </a:xfrm>
          <a:prstGeom prst="rect">
            <a:avLst/>
          </a:prstGeom>
        </p:spPr>
      </p:pic>
      <p:sp>
        <p:nvSpPr>
          <p:cNvPr id="30" name="TextBox 34"/>
          <p:cNvSpPr txBox="1"/>
          <p:nvPr/>
        </p:nvSpPr>
        <p:spPr>
          <a:xfrm>
            <a:off x="10486795" y="314549"/>
            <a:ext cx="1499048" cy="733201"/>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상세페이지</a:t>
            </a:r>
          </a:p>
          <a:p>
            <a:pPr lvl="0">
              <a:defRPr/>
            </a:pPr>
            <a:r>
              <a:rPr lang="ko-KR" altLang="en-US" sz="2400">
                <a:solidFill>
                  <a:srgbClr val="481810"/>
                </a:solidFill>
                <a:latin typeface="KCC-간판체"/>
                <a:ea typeface="KCC-간판체"/>
              </a:rPr>
              <a:t>관리기능</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7" name="그림 26"/>
          <p:cNvPicPr>
            <a:picLocks noChangeAspect="1"/>
          </p:cNvPicPr>
          <p:nvPr/>
        </p:nvPicPr>
        <p:blipFill rotWithShape="1">
          <a:blip r:embed="rId7"/>
          <a:srcRect t="12450" b="10260"/>
          <a:stretch>
            <a:fillRect/>
          </a:stretch>
        </p:blipFill>
        <p:spPr>
          <a:xfrm>
            <a:off x="1629333" y="0"/>
            <a:ext cx="8933334" cy="2451246"/>
          </a:xfrm>
          <a:prstGeom prst="rect">
            <a:avLst/>
          </a:prstGeom>
        </p:spPr>
      </p:pic>
      <p:pic>
        <p:nvPicPr>
          <p:cNvPr id="28" name="그림 27"/>
          <p:cNvPicPr>
            <a:picLocks noChangeAspect="1"/>
          </p:cNvPicPr>
          <p:nvPr/>
        </p:nvPicPr>
        <p:blipFill rotWithShape="1">
          <a:blip r:embed="rId8"/>
          <a:srcRect b="38620"/>
          <a:stretch>
            <a:fillRect/>
          </a:stretch>
        </p:blipFill>
        <p:spPr>
          <a:xfrm>
            <a:off x="1623053" y="2648415"/>
            <a:ext cx="8922662" cy="42095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410285" y="1948047"/>
            <a:ext cx="11371429" cy="2961904"/>
          </a:xfrm>
          <a:prstGeom prst="rect">
            <a:avLst/>
          </a:prstGeom>
        </p:spPr>
      </p:pic>
      <p:sp>
        <p:nvSpPr>
          <p:cNvPr id="27" name="TextBox 34"/>
          <p:cNvSpPr txBox="1"/>
          <p:nvPr/>
        </p:nvSpPr>
        <p:spPr>
          <a:xfrm>
            <a:off x="10486795" y="314549"/>
            <a:ext cx="1499048" cy="1095151"/>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관리자만</a:t>
            </a:r>
          </a:p>
          <a:p>
            <a:pPr lvl="0">
              <a:defRPr/>
            </a:pPr>
            <a:r>
              <a:rPr lang="ko-KR" altLang="en-US" sz="2400">
                <a:solidFill>
                  <a:srgbClr val="481810"/>
                </a:solidFill>
                <a:latin typeface="KCC-간판체"/>
                <a:ea typeface="KCC-간판체"/>
              </a:rPr>
              <a:t>글쓰기기능</a:t>
            </a:r>
          </a:p>
          <a:p>
            <a:pPr lvl="0">
              <a:defRPr/>
            </a:pPr>
            <a:r>
              <a:rPr lang="ko-KR" altLang="en-US" sz="2400">
                <a:solidFill>
                  <a:srgbClr val="481810"/>
                </a:solidFill>
                <a:latin typeface="KCC-간판체"/>
                <a:ea typeface="KCC-간판체"/>
              </a:rPr>
              <a:t>활성화</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7"/>
          <a:stretch>
            <a:fillRect/>
          </a:stretch>
        </p:blipFill>
        <p:spPr>
          <a:xfrm>
            <a:off x="1940858" y="0"/>
            <a:ext cx="831028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7" name="그림 26"/>
          <p:cNvPicPr>
            <a:picLocks noChangeAspect="1"/>
          </p:cNvPicPr>
          <p:nvPr/>
        </p:nvPicPr>
        <p:blipFill rotWithShape="1">
          <a:blip r:embed="rId7"/>
          <a:stretch>
            <a:fillRect/>
          </a:stretch>
        </p:blipFill>
        <p:spPr>
          <a:xfrm>
            <a:off x="1110285" y="1019906"/>
            <a:ext cx="9971429" cy="5838094"/>
          </a:xfrm>
          <a:prstGeom prst="rect">
            <a:avLst/>
          </a:prstGeom>
        </p:spPr>
      </p:pic>
      <p:sp>
        <p:nvSpPr>
          <p:cNvPr id="29" name="TextBox 34"/>
          <p:cNvSpPr txBox="1"/>
          <p:nvPr/>
        </p:nvSpPr>
        <p:spPr>
          <a:xfrm>
            <a:off x="10486795" y="175158"/>
            <a:ext cx="1499048" cy="733201"/>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프랜차이즈관리</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pic>
        <p:nvPicPr>
          <p:cNvPr id="28" name="그림 27"/>
          <p:cNvPicPr>
            <a:picLocks noChangeAspect="1"/>
          </p:cNvPicPr>
          <p:nvPr/>
        </p:nvPicPr>
        <p:blipFill rotWithShape="1">
          <a:blip r:embed="rId7"/>
          <a:stretch>
            <a:fillRect/>
          </a:stretch>
        </p:blipFill>
        <p:spPr>
          <a:xfrm>
            <a:off x="0" y="1459879"/>
            <a:ext cx="12192000" cy="3938240"/>
          </a:xfrm>
          <a:prstGeom prst="rect">
            <a:avLst/>
          </a:prstGeom>
        </p:spPr>
      </p:pic>
      <p:sp>
        <p:nvSpPr>
          <p:cNvPr id="29" name="TextBox 34"/>
          <p:cNvSpPr txBox="1"/>
          <p:nvPr/>
        </p:nvSpPr>
        <p:spPr>
          <a:xfrm>
            <a:off x="10486795" y="314549"/>
            <a:ext cx="1499048" cy="733201"/>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회원정보</a:t>
            </a:r>
          </a:p>
          <a:p>
            <a:pPr lvl="0">
              <a:defRPr/>
            </a:pPr>
            <a:r>
              <a:rPr lang="ko-KR" altLang="en-US" sz="2400">
                <a:solidFill>
                  <a:srgbClr val="481810"/>
                </a:solidFill>
                <a:latin typeface="KCC-간판체"/>
                <a:ea typeface="KCC-간판체"/>
              </a:rPr>
              <a:t>관리</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특수기능</a:t>
            </a:r>
            <a:endParaRPr lang="en-US" sz="5666">
              <a:solidFill>
                <a:schemeClr val="bg2"/>
              </a:solidFill>
              <a:latin typeface="KCC-간판체"/>
              <a:ea typeface="KCC-간판체"/>
            </a:endParaRPr>
          </a:p>
        </p:txBody>
      </p:sp>
      <p:sp>
        <p:nvSpPr>
          <p:cNvPr id="2" name="TextBox 34"/>
          <p:cNvSpPr txBox="1"/>
          <p:nvPr/>
        </p:nvSpPr>
        <p:spPr>
          <a:xfrm>
            <a:off x="4053100" y="3001573"/>
            <a:ext cx="6964725" cy="369332"/>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기프티콘 활용 기능</a:t>
            </a:r>
            <a:endParaRPr lang="en-US" sz="2400">
              <a:solidFill>
                <a:schemeClr val="bg2"/>
              </a:solidFill>
              <a:latin typeface="KCC-간판체"/>
              <a:ea typeface="KCC-간판체"/>
            </a:endParaRP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7" name="Picture 8"/>
          <p:cNvPicPr>
            <a:picLocks noChangeAspect="1"/>
          </p:cNvPicPr>
          <p:nvPr/>
        </p:nvPicPr>
        <p:blipFill rotWithShape="1">
          <a:blip r:embed="rId6"/>
          <a:srcRect/>
          <a:stretch>
            <a:fillRect/>
          </a:stretch>
        </p:blipFill>
        <p:spPr>
          <a:xfrm>
            <a:off x="9694244" y="128501"/>
            <a:ext cx="2128628" cy="2164040"/>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7"/>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2007013"/>
            <a:ext cx="835502" cy="1903459"/>
          </a:xfrm>
          <a:prstGeom prst="curvedConnector3">
            <a:avLst>
              <a:gd name="adj1" fmla="val 43920"/>
            </a:avLst>
          </a:prstGeom>
          <a:ln w="57150"/>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특수기능</a:t>
            </a:r>
            <a:endParaRPr lang="en-US" sz="5666">
              <a:solidFill>
                <a:schemeClr val="bg2"/>
              </a:solidFill>
              <a:latin typeface="KCC-간판체"/>
              <a:ea typeface="KCC-간판체"/>
            </a:endParaRPr>
          </a:p>
        </p:txBody>
      </p:sp>
      <p:sp>
        <p:nvSpPr>
          <p:cNvPr id="2" name="TextBox 34"/>
          <p:cNvSpPr txBox="1"/>
          <p:nvPr/>
        </p:nvSpPr>
        <p:spPr>
          <a:xfrm>
            <a:off x="4053100" y="3001573"/>
            <a:ext cx="6964725" cy="369332"/>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기프티콘 활용 기능</a:t>
            </a:r>
            <a:endParaRPr lang="en-US" sz="2400">
              <a:solidFill>
                <a:schemeClr val="bg2"/>
              </a:solidFill>
              <a:latin typeface="KCC-간판체"/>
              <a:ea typeface="KCC-간판체"/>
            </a:endParaRP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7" name="Picture 8"/>
          <p:cNvPicPr>
            <a:picLocks noChangeAspect="1"/>
          </p:cNvPicPr>
          <p:nvPr/>
        </p:nvPicPr>
        <p:blipFill rotWithShape="1">
          <a:blip r:embed="rId6"/>
          <a:srcRect/>
          <a:stretch>
            <a:fillRect/>
          </a:stretch>
        </p:blipFill>
        <p:spPr>
          <a:xfrm>
            <a:off x="9694244" y="128501"/>
            <a:ext cx="2128628" cy="2164040"/>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7"/>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2007013"/>
            <a:ext cx="835502" cy="1903459"/>
          </a:xfrm>
          <a:prstGeom prst="curvedConnector3">
            <a:avLst>
              <a:gd name="adj1" fmla="val 43920"/>
            </a:avLst>
          </a:prstGeom>
          <a:ln w="57150"/>
        </p:spPr>
        <p:style>
          <a:lnRef idx="3">
            <a:schemeClr val="accent4"/>
          </a:lnRef>
          <a:fillRef idx="0">
            <a:schemeClr val="accent4"/>
          </a:fillRef>
          <a:effectRef idx="2">
            <a:schemeClr val="accent4"/>
          </a:effectRef>
          <a:fontRef idx="minor">
            <a:schemeClr val="tx1"/>
          </a:fontRef>
        </p:style>
      </p:cxnSp>
      <p:pic>
        <p:nvPicPr>
          <p:cNvPr id="26" name="그림 25"/>
          <p:cNvPicPr>
            <a:picLocks noChangeAspect="1"/>
          </p:cNvPicPr>
          <p:nvPr/>
        </p:nvPicPr>
        <p:blipFill rotWithShape="1">
          <a:blip r:embed="rId8"/>
          <a:stretch>
            <a:fillRect/>
          </a:stretch>
        </p:blipFill>
        <p:spPr>
          <a:xfrm>
            <a:off x="633224" y="1775735"/>
            <a:ext cx="10676190" cy="3323809"/>
          </a:xfrm>
          <a:prstGeom prst="rect">
            <a:avLst/>
          </a:prstGeom>
          <a:ln>
            <a:solidFill>
              <a:srgbClr val="481810"/>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특수기능</a:t>
            </a:r>
            <a:endParaRPr lang="en-US" sz="5666">
              <a:solidFill>
                <a:schemeClr val="bg2"/>
              </a:solidFill>
              <a:latin typeface="KCC-간판체"/>
              <a:ea typeface="KCC-간판체"/>
            </a:endParaRPr>
          </a:p>
        </p:txBody>
      </p:sp>
      <p:sp>
        <p:nvSpPr>
          <p:cNvPr id="2" name="TextBox 34"/>
          <p:cNvSpPr txBox="1"/>
          <p:nvPr/>
        </p:nvSpPr>
        <p:spPr>
          <a:xfrm>
            <a:off x="4053100" y="3001573"/>
            <a:ext cx="6964725" cy="369332"/>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기프티콘 활용 기능</a:t>
            </a:r>
            <a:endParaRPr lang="en-US" sz="2400">
              <a:solidFill>
                <a:schemeClr val="bg2"/>
              </a:solidFill>
              <a:latin typeface="KCC-간판체"/>
              <a:ea typeface="KCC-간판체"/>
            </a:endParaRP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7" name="Picture 8"/>
          <p:cNvPicPr>
            <a:picLocks noChangeAspect="1"/>
          </p:cNvPicPr>
          <p:nvPr/>
        </p:nvPicPr>
        <p:blipFill rotWithShape="1">
          <a:blip r:embed="rId6"/>
          <a:srcRect/>
          <a:stretch>
            <a:fillRect/>
          </a:stretch>
        </p:blipFill>
        <p:spPr>
          <a:xfrm>
            <a:off x="9694244" y="128501"/>
            <a:ext cx="2128628" cy="2164040"/>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7"/>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2007013"/>
            <a:ext cx="835502" cy="1903459"/>
          </a:xfrm>
          <a:prstGeom prst="curvedConnector3">
            <a:avLst>
              <a:gd name="adj1" fmla="val 43920"/>
            </a:avLst>
          </a:prstGeom>
          <a:ln w="57150"/>
        </p:spPr>
        <p:style>
          <a:lnRef idx="3">
            <a:schemeClr val="accent4"/>
          </a:lnRef>
          <a:fillRef idx="0">
            <a:schemeClr val="accent4"/>
          </a:fillRef>
          <a:effectRef idx="2">
            <a:schemeClr val="accent4"/>
          </a:effectRef>
          <a:fontRef idx="minor">
            <a:schemeClr val="tx1"/>
          </a:fontRef>
        </p:style>
      </p:cxnSp>
      <p:pic>
        <p:nvPicPr>
          <p:cNvPr id="19" name="그림 18"/>
          <p:cNvPicPr>
            <a:picLocks noChangeAspect="1"/>
          </p:cNvPicPr>
          <p:nvPr/>
        </p:nvPicPr>
        <p:blipFill rotWithShape="1">
          <a:blip r:embed="rId8"/>
          <a:srcRect l="14420" t="23250" r="39460" b="23270"/>
          <a:stretch>
            <a:fillRect/>
          </a:stretch>
        </p:blipFill>
        <p:spPr>
          <a:xfrm>
            <a:off x="282704" y="250096"/>
            <a:ext cx="5622969" cy="3667665"/>
          </a:xfrm>
          <a:prstGeom prst="rect">
            <a:avLst/>
          </a:prstGeom>
          <a:ln>
            <a:solidFill>
              <a:srgbClr val="481810"/>
            </a:solid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1601464"/>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a:p>
            <a:pPr>
              <a:lnSpc>
                <a:spcPts val="6233"/>
              </a:lnSpc>
              <a:defRPr/>
            </a:pPr>
            <a:r>
              <a:rPr lang="ko-KR" altLang="en-US" sz="5666">
                <a:solidFill>
                  <a:schemeClr val="bg2"/>
                </a:solidFill>
                <a:latin typeface="KCC-간판체"/>
                <a:ea typeface="KCC-간판체"/>
              </a:rPr>
              <a:t>특수기능</a:t>
            </a:r>
            <a:endParaRPr lang="en-US" sz="5666">
              <a:solidFill>
                <a:schemeClr val="bg2"/>
              </a:solidFill>
              <a:latin typeface="KCC-간판체"/>
              <a:ea typeface="KCC-간판체"/>
            </a:endParaRPr>
          </a:p>
        </p:txBody>
      </p:sp>
      <p:sp>
        <p:nvSpPr>
          <p:cNvPr id="2" name="TextBox 34"/>
          <p:cNvSpPr txBox="1"/>
          <p:nvPr/>
        </p:nvSpPr>
        <p:spPr>
          <a:xfrm>
            <a:off x="4053100" y="3001573"/>
            <a:ext cx="6964725" cy="369332"/>
          </a:xfrm>
          <a:prstGeom prst="rect">
            <a:avLst/>
          </a:prstGeom>
        </p:spPr>
        <p:txBody>
          <a:bodyPr wrap="square" lIns="0" tIns="0" rIns="0" bIns="0" anchor="t">
            <a:spAutoFit/>
          </a:bodyPr>
          <a:lstStyle/>
          <a:p>
            <a:pPr lvl="0">
              <a:defRPr/>
            </a:pPr>
            <a:r>
              <a:rPr lang="ko-KR" altLang="en-US" sz="2400">
                <a:solidFill>
                  <a:schemeClr val="bg2"/>
                </a:solidFill>
                <a:latin typeface="KCC-간판체"/>
                <a:ea typeface="KCC-간판체"/>
              </a:rPr>
              <a:t>기프티콘 활용 기능</a:t>
            </a:r>
            <a:endParaRPr lang="en-US" sz="2400">
              <a:solidFill>
                <a:schemeClr val="bg2"/>
              </a:solidFill>
              <a:latin typeface="KCC-간판체"/>
              <a:ea typeface="KCC-간판체"/>
            </a:endParaRP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7" name="Picture 8"/>
          <p:cNvPicPr>
            <a:picLocks noChangeAspect="1"/>
          </p:cNvPicPr>
          <p:nvPr/>
        </p:nvPicPr>
        <p:blipFill rotWithShape="1">
          <a:blip r:embed="rId6"/>
          <a:srcRect/>
          <a:stretch>
            <a:fillRect/>
          </a:stretch>
        </p:blipFill>
        <p:spPr>
          <a:xfrm>
            <a:off x="9694244" y="128501"/>
            <a:ext cx="2128628" cy="2164040"/>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7"/>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2007013"/>
            <a:ext cx="835502" cy="1903459"/>
          </a:xfrm>
          <a:prstGeom prst="curvedConnector3">
            <a:avLst>
              <a:gd name="adj1" fmla="val 43920"/>
            </a:avLst>
          </a:prstGeom>
          <a:ln w="57150"/>
        </p:spPr>
        <p:style>
          <a:lnRef idx="3">
            <a:schemeClr val="accent4"/>
          </a:lnRef>
          <a:fillRef idx="0">
            <a:schemeClr val="accent4"/>
          </a:fillRef>
          <a:effectRef idx="2">
            <a:schemeClr val="accent4"/>
          </a:effectRef>
          <a:fontRef idx="minor">
            <a:schemeClr val="tx1"/>
          </a:fontRef>
        </p:style>
      </p:cxnSp>
      <p:grpSp>
        <p:nvGrpSpPr>
          <p:cNvPr id="24" name="그룹 23"/>
          <p:cNvGrpSpPr/>
          <p:nvPr/>
        </p:nvGrpSpPr>
        <p:grpSpPr>
          <a:xfrm>
            <a:off x="2808067" y="3437640"/>
            <a:ext cx="9252641" cy="3274904"/>
            <a:chOff x="2808067" y="3437640"/>
            <a:chExt cx="9252641" cy="3274904"/>
          </a:xfrm>
        </p:grpSpPr>
        <p:pic>
          <p:nvPicPr>
            <p:cNvPr id="22" name="그림 21"/>
            <p:cNvPicPr>
              <a:picLocks noChangeAspect="1"/>
            </p:cNvPicPr>
            <p:nvPr/>
          </p:nvPicPr>
          <p:blipFill rotWithShape="1">
            <a:blip r:embed="rId8"/>
            <a:srcRect b="1930"/>
            <a:stretch>
              <a:fillRect/>
            </a:stretch>
          </p:blipFill>
          <p:spPr>
            <a:xfrm>
              <a:off x="2808067" y="3437640"/>
              <a:ext cx="9252641" cy="3274904"/>
            </a:xfrm>
            <a:prstGeom prst="rect">
              <a:avLst/>
            </a:prstGeom>
            <a:ln>
              <a:solidFill>
                <a:srgbClr val="481810"/>
              </a:solidFill>
            </a:ln>
          </p:spPr>
        </p:pic>
        <p:sp>
          <p:nvSpPr>
            <p:cNvPr id="23" name="직사각형 22"/>
            <p:cNvSpPr/>
            <p:nvPr/>
          </p:nvSpPr>
          <p:spPr>
            <a:xfrm>
              <a:off x="3867256" y="5278546"/>
              <a:ext cx="4315691" cy="1329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sp>
        <p:nvSpPr>
          <p:cNvPr id="5" name="사각형: 둥근 모서리 4"/>
          <p:cNvSpPr/>
          <p:nvPr/>
        </p:nvSpPr>
        <p:spPr>
          <a:xfrm>
            <a:off x="93104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1512653" y="1206282"/>
            <a:ext cx="4658179" cy="806375"/>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p:txBody>
      </p:sp>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3"/>
          <a:srcRect l="7180" t="21820" r="84250" b="18200"/>
          <a:stretch>
            <a:fillRect/>
          </a:stretch>
        </p:blipFill>
        <p:spPr>
          <a:xfrm rot="7387677">
            <a:off x="746417" y="4372950"/>
            <a:ext cx="880641" cy="3444330"/>
          </a:xfrm>
          <a:prstGeom prst="rect">
            <a:avLst/>
          </a:prstGeom>
        </p:spPr>
      </p:pic>
      <p:pic>
        <p:nvPicPr>
          <p:cNvPr id="21" name="Picture 11"/>
          <p:cNvPicPr>
            <a:picLocks noChangeAspect="1"/>
          </p:cNvPicPr>
          <p:nvPr/>
        </p:nvPicPr>
        <p:blipFill rotWithShape="1">
          <a:blip r:embed="rId4"/>
          <a:srcRect/>
          <a:stretch>
            <a:fillRect/>
          </a:stretch>
        </p:blipFill>
        <p:spPr>
          <a:xfrm rot="20287432">
            <a:off x="-767461" y="-27693"/>
            <a:ext cx="3397013" cy="1581155"/>
          </a:xfrm>
          <a:prstGeom prst="rect">
            <a:avLst/>
          </a:prstGeom>
        </p:spPr>
      </p:pic>
      <p:pic>
        <p:nvPicPr>
          <p:cNvPr id="24" name="Picture 12"/>
          <p:cNvPicPr>
            <a:picLocks noChangeAspect="1"/>
          </p:cNvPicPr>
          <p:nvPr/>
        </p:nvPicPr>
        <p:blipFill rotWithShape="1">
          <a:blip r:embed="rId5"/>
          <a:srcRect/>
          <a:stretch>
            <a:fillRect/>
          </a:stretch>
        </p:blipFill>
        <p:spPr>
          <a:xfrm rot="15772132">
            <a:off x="3933099" y="6136140"/>
            <a:ext cx="2600226" cy="2160552"/>
          </a:xfrm>
          <a:prstGeom prst="rect">
            <a:avLst/>
          </a:prstGeom>
        </p:spPr>
      </p:pic>
      <p:pic>
        <p:nvPicPr>
          <p:cNvPr id="25" name="Picture 3"/>
          <p:cNvPicPr>
            <a:picLocks noChangeAspect="1"/>
          </p:cNvPicPr>
          <p:nvPr/>
        </p:nvPicPr>
        <p:blipFill rotWithShape="1">
          <a:blip r:embed="rId6"/>
          <a:srcRect/>
          <a:stretch>
            <a:fillRect/>
          </a:stretch>
        </p:blipFill>
        <p:spPr>
          <a:xfrm rot="106649">
            <a:off x="7089927" y="-1009415"/>
            <a:ext cx="4173870" cy="3893082"/>
          </a:xfrm>
          <a:prstGeom prst="rect">
            <a:avLst/>
          </a:prstGeom>
        </p:spPr>
      </p:pic>
      <p:pic>
        <p:nvPicPr>
          <p:cNvPr id="12" name="그림 11"/>
          <p:cNvPicPr>
            <a:picLocks noChangeAspect="1"/>
          </p:cNvPicPr>
          <p:nvPr/>
        </p:nvPicPr>
        <p:blipFill rotWithShape="1">
          <a:blip r:embed="rId7"/>
          <a:stretch>
            <a:fillRect/>
          </a:stretch>
        </p:blipFill>
        <p:spPr>
          <a:xfrm>
            <a:off x="-289006" y="1963948"/>
            <a:ext cx="6385006" cy="3591566"/>
          </a:xfrm>
          <a:prstGeom prst="rect">
            <a:avLst/>
          </a:prstGeom>
        </p:spPr>
      </p:pic>
      <p:sp>
        <p:nvSpPr>
          <p:cNvPr id="13" name="TextBox 38"/>
          <p:cNvSpPr txBox="1"/>
          <p:nvPr/>
        </p:nvSpPr>
        <p:spPr>
          <a:xfrm>
            <a:off x="4585371" y="2356766"/>
            <a:ext cx="4003886" cy="1077218"/>
          </a:xfrm>
          <a:prstGeom prst="rect">
            <a:avLst/>
          </a:prstGeom>
        </p:spPr>
        <p:txBody>
          <a:bodyPr wrap="square" lIns="0" tIns="0" rIns="0" bIns="0" anchor="t">
            <a:spAutoFit/>
          </a:bodyPr>
          <a:lstStyle/>
          <a:p>
            <a:pPr algn="just">
              <a:lnSpc>
                <a:spcPts val="2800"/>
              </a:lnSpc>
              <a:spcBef>
                <a:spcPct val="0"/>
              </a:spcBef>
              <a:defRPr/>
            </a:pPr>
            <a:r>
              <a:rPr lang="en-US" altLang="ko-KR" sz="2400" spc="100">
                <a:solidFill>
                  <a:srgbClr val="FFFFFF"/>
                </a:solidFill>
                <a:latin typeface="KCC-간판체"/>
                <a:ea typeface="KCC-간판체"/>
              </a:rPr>
              <a:t>2021</a:t>
            </a:r>
            <a:r>
              <a:rPr lang="ko-KR" altLang="en-US" sz="2400" spc="100">
                <a:solidFill>
                  <a:srgbClr val="FFFFFF"/>
                </a:solidFill>
                <a:latin typeface="KCC-간판체"/>
                <a:ea typeface="KCC-간판체"/>
              </a:rPr>
              <a:t>년 기준</a:t>
            </a:r>
          </a:p>
          <a:p>
            <a:pPr>
              <a:lnSpc>
                <a:spcPts val="2800"/>
              </a:lnSpc>
              <a:spcBef>
                <a:spcPct val="0"/>
              </a:spcBef>
              <a:defRPr/>
            </a:pPr>
            <a:r>
              <a:rPr lang="ko-KR" altLang="en-US" sz="2400" spc="100">
                <a:solidFill>
                  <a:srgbClr val="FFFFFF"/>
                </a:solidFill>
                <a:latin typeface="KCC-간판체"/>
                <a:ea typeface="KCC-간판체"/>
              </a:rPr>
              <a:t>우리나라 카페 </a:t>
            </a:r>
            <a:r>
              <a:rPr lang="en-US" altLang="ko-KR" sz="2400" spc="100">
                <a:solidFill>
                  <a:srgbClr val="FFFFFF"/>
                </a:solidFill>
                <a:latin typeface="KCC-간판체"/>
                <a:ea typeface="KCC-간판체"/>
              </a:rPr>
              <a:t>: 87,000</a:t>
            </a:r>
            <a:r>
              <a:rPr lang="ko-KR" altLang="en-US" sz="2400" spc="100">
                <a:solidFill>
                  <a:srgbClr val="FFFFFF"/>
                </a:solidFill>
                <a:latin typeface="KCC-간판체"/>
                <a:ea typeface="KCC-간판체"/>
              </a:rPr>
              <a:t>개</a:t>
            </a:r>
          </a:p>
          <a:p>
            <a:pPr>
              <a:lnSpc>
                <a:spcPts val="2800"/>
              </a:lnSpc>
              <a:spcBef>
                <a:spcPct val="0"/>
              </a:spcBef>
              <a:defRPr/>
            </a:pPr>
            <a:r>
              <a:rPr lang="ko-KR" altLang="en-US" sz="2400" spc="100">
                <a:solidFill>
                  <a:srgbClr val="FFFFFF"/>
                </a:solidFill>
                <a:latin typeface="KCC-간판체"/>
                <a:ea typeface="KCC-간판체"/>
              </a:rPr>
              <a:t>국민 </a:t>
            </a:r>
            <a:r>
              <a:rPr lang="en-US" altLang="ko-KR" sz="2400" spc="100">
                <a:solidFill>
                  <a:srgbClr val="FFFFFF"/>
                </a:solidFill>
                <a:latin typeface="KCC-간판체"/>
                <a:ea typeface="KCC-간판체"/>
              </a:rPr>
              <a:t>500</a:t>
            </a:r>
            <a:r>
              <a:rPr lang="ko-KR" altLang="en-US" sz="2400" spc="100">
                <a:solidFill>
                  <a:srgbClr val="FFFFFF"/>
                </a:solidFill>
                <a:latin typeface="KCC-간판체"/>
                <a:ea typeface="KCC-간판체"/>
              </a:rPr>
              <a:t>명당 </a:t>
            </a:r>
            <a:r>
              <a:rPr lang="en-US" altLang="ko-KR" sz="2400" spc="100">
                <a:solidFill>
                  <a:srgbClr val="FFFFFF"/>
                </a:solidFill>
                <a:latin typeface="KCC-간판체"/>
                <a:ea typeface="KCC-간판체"/>
              </a:rPr>
              <a:t>1</a:t>
            </a:r>
            <a:r>
              <a:rPr lang="ko-KR" altLang="en-US" sz="2400" spc="100">
                <a:solidFill>
                  <a:srgbClr val="FFFFFF"/>
                </a:solidFill>
                <a:latin typeface="KCC-간판체"/>
                <a:ea typeface="KCC-간판체"/>
              </a:rPr>
              <a:t>개꼴</a:t>
            </a:r>
            <a:endParaRPr lang="en-US" altLang="ko-KR" sz="2400" spc="100">
              <a:solidFill>
                <a:srgbClr val="FFFFFF"/>
              </a:solidFill>
              <a:latin typeface="KCC-간판체"/>
              <a:ea typeface="KCC-간판체"/>
            </a:endParaRPr>
          </a:p>
        </p:txBody>
      </p:sp>
      <p:sp>
        <p:nvSpPr>
          <p:cNvPr id="17" name="TextBox 38"/>
          <p:cNvSpPr txBox="1"/>
          <p:nvPr/>
        </p:nvSpPr>
        <p:spPr>
          <a:xfrm>
            <a:off x="4585371" y="3702823"/>
            <a:ext cx="4003886" cy="718145"/>
          </a:xfrm>
          <a:prstGeom prst="rect">
            <a:avLst/>
          </a:prstGeom>
        </p:spPr>
        <p:txBody>
          <a:bodyPr wrap="square" lIns="0" tIns="0" rIns="0" bIns="0" anchor="t">
            <a:spAutoFit/>
          </a:bodyPr>
          <a:lstStyle/>
          <a:p>
            <a:pPr algn="just">
              <a:lnSpc>
                <a:spcPts val="2800"/>
              </a:lnSpc>
              <a:spcBef>
                <a:spcPct val="0"/>
              </a:spcBef>
              <a:defRPr/>
            </a:pPr>
            <a:r>
              <a:rPr lang="en-US" altLang="ko-KR" sz="2400" spc="100">
                <a:solidFill>
                  <a:srgbClr val="FFFFFF"/>
                </a:solidFill>
                <a:latin typeface="KCC-간판체"/>
                <a:ea typeface="KCC-간판체"/>
              </a:rPr>
              <a:t>AI </a:t>
            </a:r>
            <a:r>
              <a:rPr lang="ko-KR" altLang="en-US" sz="2400" spc="100">
                <a:solidFill>
                  <a:srgbClr val="FFFFFF"/>
                </a:solidFill>
                <a:latin typeface="KCC-간판체"/>
                <a:ea typeface="KCC-간판체"/>
              </a:rPr>
              <a:t>추천</a:t>
            </a:r>
            <a:r>
              <a:rPr lang="en-US" altLang="ko-KR" sz="2400" spc="100">
                <a:solidFill>
                  <a:srgbClr val="FFFFFF"/>
                </a:solidFill>
                <a:latin typeface="KCC-간판체"/>
                <a:ea typeface="KCC-간판체"/>
              </a:rPr>
              <a:t>, </a:t>
            </a:r>
            <a:r>
              <a:rPr lang="ko-KR" altLang="en-US" sz="2400" spc="100">
                <a:solidFill>
                  <a:srgbClr val="FFFFFF"/>
                </a:solidFill>
                <a:latin typeface="KCC-간판체"/>
                <a:ea typeface="KCC-간판체"/>
              </a:rPr>
              <a:t>니치서비스 기반</a:t>
            </a:r>
          </a:p>
          <a:p>
            <a:pPr algn="just">
              <a:lnSpc>
                <a:spcPts val="2800"/>
              </a:lnSpc>
              <a:spcBef>
                <a:spcPct val="0"/>
              </a:spcBef>
              <a:defRPr/>
            </a:pPr>
            <a:r>
              <a:rPr lang="ko-KR" altLang="en-US" sz="2400" spc="100">
                <a:solidFill>
                  <a:srgbClr val="FFFFFF"/>
                </a:solidFill>
                <a:latin typeface="KCC-간판체"/>
                <a:ea typeface="KCC-간판체"/>
              </a:rPr>
              <a:t>나만의 카페 관리 서비스 필요</a:t>
            </a:r>
            <a:endParaRPr lang="en-US" altLang="ko-KR" sz="2400" spc="100">
              <a:solidFill>
                <a:srgbClr val="FFFFFF"/>
              </a:solidFill>
              <a:latin typeface="KCC-간판체"/>
              <a:ea typeface="KCC-간판체"/>
            </a:endParaRPr>
          </a:p>
        </p:txBody>
      </p:sp>
      <p:sp>
        <p:nvSpPr>
          <p:cNvPr id="30" name="TextBox 38"/>
          <p:cNvSpPr txBox="1"/>
          <p:nvPr/>
        </p:nvSpPr>
        <p:spPr>
          <a:xfrm>
            <a:off x="4585371" y="4731512"/>
            <a:ext cx="4003886" cy="718145"/>
          </a:xfrm>
          <a:prstGeom prst="rect">
            <a:avLst/>
          </a:prstGeom>
        </p:spPr>
        <p:txBody>
          <a:bodyPr wrap="square"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카페기능이 하나로 모아진</a:t>
            </a:r>
          </a:p>
          <a:p>
            <a:pPr algn="just">
              <a:lnSpc>
                <a:spcPts val="2800"/>
              </a:lnSpc>
              <a:spcBef>
                <a:spcPct val="0"/>
              </a:spcBef>
              <a:defRPr/>
            </a:pPr>
            <a:r>
              <a:rPr lang="ko-KR" altLang="en-US" sz="2400" spc="100">
                <a:solidFill>
                  <a:srgbClr val="FFFFFF"/>
                </a:solidFill>
                <a:latin typeface="KCC-간판체"/>
                <a:ea typeface="KCC-간판체"/>
              </a:rPr>
              <a:t>사이트 필요성 대두 </a:t>
            </a:r>
            <a:endParaRPr lang="en-US" altLang="ko-KR" sz="2400" spc="100">
              <a:solidFill>
                <a:srgbClr val="FFFFFF"/>
              </a:solidFill>
              <a:latin typeface="KCC-간판체"/>
              <a:ea typeface="KCC-간판체"/>
            </a:endParaRPr>
          </a:p>
        </p:txBody>
      </p:sp>
      <p:pic>
        <p:nvPicPr>
          <p:cNvPr id="2" name="그래픽 1"/>
          <p:cNvPicPr>
            <a:picLocks noChangeAspect="1"/>
          </p:cNvPicPr>
          <p:nvPr/>
        </p:nvPicPr>
        <p:blipFill rotWithShape="1">
          <a:blip r:embed="rId8"/>
          <a:stretch>
            <a:fillRect/>
          </a:stretch>
        </p:blipFill>
        <p:spPr>
          <a:xfrm rot="19823752">
            <a:off x="7859518" y="1526160"/>
            <a:ext cx="4454079" cy="445407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4"/>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5"/>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4"/>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시연영상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6"/>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7"/>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5"/>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8"/>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2007013"/>
            <a:ext cx="835502" cy="1903459"/>
          </a:xfrm>
          <a:prstGeom prst="curvedConnector3">
            <a:avLst>
              <a:gd name="adj1" fmla="val 43920"/>
            </a:avLst>
          </a:prstGeom>
          <a:ln w="57150"/>
        </p:spPr>
        <p:style>
          <a:lnRef idx="3">
            <a:schemeClr val="accent4"/>
          </a:lnRef>
          <a:fillRef idx="0">
            <a:schemeClr val="accent4"/>
          </a:fillRef>
          <a:effectRef idx="2">
            <a:schemeClr val="accent4"/>
          </a:effectRef>
          <a:fontRef idx="minor">
            <a:schemeClr val="tx1"/>
          </a:fontRef>
        </p:style>
      </p:cxnSp>
      <p:pic>
        <p:nvPicPr>
          <p:cNvPr id="25" name="Screen_Recording_20230510_163725_Zoom (1).mp4">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rotWithShape="1">
          <a:blip r:embed="rId9"/>
          <a:stretch>
            <a:fillRect/>
          </a:stretch>
        </p:blipFill>
        <p:spPr>
          <a:xfrm>
            <a:off x="4214230" y="1977017"/>
            <a:ext cx="6700570" cy="4218877"/>
          </a:xfrm>
          <a:prstGeom prst="rect">
            <a:avLst/>
          </a:prstGeom>
        </p:spPr>
      </p:pic>
      <p:sp>
        <p:nvSpPr>
          <p:cNvPr id="26" name="TextBox 34"/>
          <p:cNvSpPr txBox="1"/>
          <p:nvPr/>
        </p:nvSpPr>
        <p:spPr>
          <a:xfrm>
            <a:off x="9360057" y="1557444"/>
            <a:ext cx="1499048" cy="355919"/>
          </a:xfrm>
          <a:prstGeom prst="rect">
            <a:avLst/>
          </a:prstGeom>
        </p:spPr>
        <p:txBody>
          <a:bodyPr wrap="square" lIns="0" tIns="0" rIns="0" bIns="0" anchor="t">
            <a:spAutoFit/>
          </a:bodyPr>
          <a:lstStyle/>
          <a:p>
            <a:pPr lvl="0">
              <a:defRPr/>
            </a:pPr>
            <a:r>
              <a:rPr lang="en-US" altLang="ko-KR" sz="2400">
                <a:solidFill>
                  <a:srgbClr val="E7E6E6"/>
                </a:solidFill>
                <a:latin typeface="KCC-간판체"/>
                <a:ea typeface="KCC-간판체"/>
              </a:rPr>
              <a:t>2:56</a:t>
            </a:r>
            <a:r>
              <a:rPr lang="ko-KR" altLang="en-US" sz="2400">
                <a:solidFill>
                  <a:srgbClr val="E7E6E6"/>
                </a:solidFill>
                <a:latin typeface="KCC-간판체"/>
                <a:ea typeface="KCC-간판체"/>
              </a:rPr>
              <a:t>초부터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266410" fill="hold"/>
                                        <p:tgtEl>
                                          <p:spTgt spid="25"/>
                                        </p:tgtEl>
                                      </p:cBhvr>
                                    </p:cmd>
                                  </p:childTnLst>
                                </p:cTn>
                              </p:par>
                            </p:childTnLst>
                          </p:cTn>
                        </p:par>
                      </p:childTnLst>
                    </p:cTn>
                  </p:par>
                </p:childTnLst>
              </p:cTn>
              <p:nextCondLst>
                <p:cond evt="onClick" delay="0">
                  <p:tgtEl>
                    <p:spTgt spid="25"/>
                  </p:tgtEl>
                </p:cond>
              </p:nextCondLst>
            </p:seq>
            <p:video>
              <p:cMediaNode>
                <p:cTn id="7" fill="hold" display="0">
                  <p:stCondLst>
                    <p:cond delay="indefinite"/>
                  </p:stCondLst>
                </p:cTn>
                <p:tgtEl>
                  <p:spTgt spid="2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a:extLst>
              <a:ext uri="{FF2B5EF4-FFF2-40B4-BE49-F238E27FC236}">
                <a16:creationId xmlns:a16="http://schemas.microsoft.com/office/drawing/2014/main" id="{2A1AA977-0C64-8329-EF42-DE57D3A5E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2923" y="5046563"/>
            <a:ext cx="2895524" cy="2700734"/>
          </a:xfrm>
          <a:prstGeom prst="rect">
            <a:avLst/>
          </a:prstGeom>
        </p:spPr>
      </p:pic>
      <p:pic>
        <p:nvPicPr>
          <p:cNvPr id="11" name="Picture 3">
            <a:extLst>
              <a:ext uri="{FF2B5EF4-FFF2-40B4-BE49-F238E27FC236}">
                <a16:creationId xmlns:a16="http://schemas.microsoft.com/office/drawing/2014/main" id="{87534737-7D2C-13C4-5F78-75E5B1281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719047">
            <a:off x="-444137" y="5358105"/>
            <a:ext cx="3087994" cy="1437321"/>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pic>
        <p:nvPicPr>
          <p:cNvPr id="12" name="Picture 12">
            <a:extLst>
              <a:ext uri="{FF2B5EF4-FFF2-40B4-BE49-F238E27FC236}">
                <a16:creationId xmlns:a16="http://schemas.microsoft.com/office/drawing/2014/main" id="{BB78B1BA-D7C1-D7DA-75ED-173E1A99C7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908102">
            <a:off x="-900470" y="-951007"/>
            <a:ext cx="3663031" cy="3416609"/>
          </a:xfrm>
          <a:prstGeom prst="rect">
            <a:avLst/>
          </a:prstGeom>
        </p:spPr>
      </p:pic>
      <p:pic>
        <p:nvPicPr>
          <p:cNvPr id="13" name="Picture 13">
            <a:extLst>
              <a:ext uri="{FF2B5EF4-FFF2-40B4-BE49-F238E27FC236}">
                <a16:creationId xmlns:a16="http://schemas.microsoft.com/office/drawing/2014/main" id="{F101F2CC-AA2E-D167-9A02-5093213C8A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57304">
            <a:off x="2838424" y="1156590"/>
            <a:ext cx="1878157" cy="706870"/>
          </a:xfrm>
          <a:prstGeom prst="rect">
            <a:avLst/>
          </a:prstGeom>
        </p:spPr>
      </p:pic>
      <p:sp>
        <p:nvSpPr>
          <p:cNvPr id="14" name="TextBox 34">
            <a:extLst>
              <a:ext uri="{FF2B5EF4-FFF2-40B4-BE49-F238E27FC236}">
                <a16:creationId xmlns:a16="http://schemas.microsoft.com/office/drawing/2014/main" id="{0C0ED4FC-6CC3-FD94-E2C0-E782F33FBBE5}"/>
              </a:ext>
            </a:extLst>
          </p:cNvPr>
          <p:cNvSpPr txBox="1"/>
          <p:nvPr/>
        </p:nvSpPr>
        <p:spPr>
          <a:xfrm>
            <a:off x="1437821" y="2306848"/>
            <a:ext cx="4658179" cy="1590179"/>
          </a:xfrm>
          <a:prstGeom prst="rect">
            <a:avLst/>
          </a:prstGeom>
        </p:spPr>
        <p:txBody>
          <a:bodyPr lIns="0" tIns="0" rIns="0" bIns="0" rtlCol="0" anchor="t">
            <a:spAutoFit/>
          </a:bodyPr>
          <a:lstStyle/>
          <a:p>
            <a:pPr>
              <a:lnSpc>
                <a:spcPts val="6233"/>
              </a:lnSpc>
            </a:pPr>
            <a:r>
              <a:rPr lang="en-US" sz="5666" dirty="0">
                <a:solidFill>
                  <a:schemeClr val="bg2"/>
                </a:solidFill>
                <a:latin typeface="KCC-간판체" panose="02000600000000000000" pitchFamily="2" charset="-127"/>
                <a:ea typeface="KCC-간판체" panose="02000600000000000000" pitchFamily="2" charset="-127"/>
              </a:rPr>
              <a:t>CAFE.C </a:t>
            </a:r>
          </a:p>
          <a:p>
            <a:pPr>
              <a:lnSpc>
                <a:spcPts val="6233"/>
              </a:lnSpc>
            </a:pPr>
            <a:r>
              <a:rPr lang="en-US" sz="5666" dirty="0">
                <a:solidFill>
                  <a:schemeClr val="bg2"/>
                </a:solidFill>
                <a:latin typeface="KCC-간판체" panose="02000600000000000000" pitchFamily="2" charset="-127"/>
                <a:ea typeface="KCC-간판체" panose="02000600000000000000" pitchFamily="2" charset="-127"/>
              </a:rPr>
              <a:t>PROJECT</a:t>
            </a:r>
          </a:p>
        </p:txBody>
      </p:sp>
      <p:sp>
        <p:nvSpPr>
          <p:cNvPr id="15" name="TextBox 33">
            <a:extLst>
              <a:ext uri="{FF2B5EF4-FFF2-40B4-BE49-F238E27FC236}">
                <a16:creationId xmlns:a16="http://schemas.microsoft.com/office/drawing/2014/main" id="{CCBAE3CF-226D-89F0-2111-F0D1DD4C2C89}"/>
              </a:ext>
            </a:extLst>
          </p:cNvPr>
          <p:cNvSpPr txBox="1"/>
          <p:nvPr/>
        </p:nvSpPr>
        <p:spPr>
          <a:xfrm>
            <a:off x="1437821" y="4419281"/>
            <a:ext cx="4658179" cy="517962"/>
          </a:xfrm>
          <a:prstGeom prst="rect">
            <a:avLst/>
          </a:prstGeom>
        </p:spPr>
        <p:txBody>
          <a:bodyPr lIns="0" tIns="0" rIns="0" bIns="0" rtlCol="0" anchor="t">
            <a:spAutoFit/>
          </a:bodyPr>
          <a:lstStyle/>
          <a:p>
            <a:pPr>
              <a:lnSpc>
                <a:spcPts val="3169"/>
              </a:lnSpc>
            </a:pPr>
            <a:r>
              <a:rPr lang="ko-KR" altLang="en-US" sz="5670" dirty="0">
                <a:solidFill>
                  <a:schemeClr val="bg2"/>
                </a:solidFill>
                <a:latin typeface="KCC-간판체" panose="02000600000000000000" pitchFamily="2" charset="-127"/>
                <a:ea typeface="KCC-간판체" panose="02000600000000000000" pitchFamily="2" charset="-127"/>
              </a:rPr>
              <a:t>역할 및 일정</a:t>
            </a:r>
            <a:endParaRPr lang="en-US" sz="5670" dirty="0">
              <a:solidFill>
                <a:schemeClr val="bg2"/>
              </a:solidFill>
              <a:latin typeface="KCC-간판체" panose="02000600000000000000" pitchFamily="2" charset="-127"/>
              <a:ea typeface="KCC-간판체" panose="02000600000000000000" pitchFamily="2" charset="-127"/>
            </a:endParaRPr>
          </a:p>
        </p:txBody>
      </p:sp>
      <p:pic>
        <p:nvPicPr>
          <p:cNvPr id="17" name="Picture 4">
            <a:extLst>
              <a:ext uri="{FF2B5EF4-FFF2-40B4-BE49-F238E27FC236}">
                <a16:creationId xmlns:a16="http://schemas.microsoft.com/office/drawing/2014/main" id="{3E783F86-B50F-F0EB-6FFD-FBDE2E68C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6247">
            <a:off x="6984880" y="-1091200"/>
            <a:ext cx="2895524" cy="2700734"/>
          </a:xfrm>
          <a:prstGeom prst="rect">
            <a:avLst/>
          </a:prstGeom>
        </p:spPr>
      </p:pic>
      <p:pic>
        <p:nvPicPr>
          <p:cNvPr id="18" name="Picture 10">
            <a:extLst>
              <a:ext uri="{FF2B5EF4-FFF2-40B4-BE49-F238E27FC236}">
                <a16:creationId xmlns:a16="http://schemas.microsoft.com/office/drawing/2014/main" id="{8DCEECB7-EAF9-CC69-B55F-DD7F0093D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9259" y="728266"/>
            <a:ext cx="2895524" cy="2700734"/>
          </a:xfrm>
          <a:prstGeom prst="rect">
            <a:avLst/>
          </a:prstGeom>
        </p:spPr>
      </p:pic>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13">
            <a:extLst>
              <a:ext uri="{28A0092B-C50C-407E-A947-70E740481C1C}">
                <a14:useLocalDpi xmlns:a14="http://schemas.microsoft.com/office/drawing/2010/main" val="0"/>
              </a:ext>
            </a:extLst>
          </a:blip>
          <a:srcRect l="7178" t="21824" r="84249" b="18203"/>
          <a:stretch/>
        </p:blipFill>
        <p:spPr>
          <a:xfrm rot="7387677">
            <a:off x="6172163" y="-475899"/>
            <a:ext cx="880641" cy="3444330"/>
          </a:xfrm>
          <a:prstGeom prst="rect">
            <a:avLst/>
          </a:prstGeom>
        </p:spPr>
      </p:pic>
      <p:pic>
        <p:nvPicPr>
          <p:cNvPr id="23" name="그림 22">
            <a:extLst>
              <a:ext uri="{FF2B5EF4-FFF2-40B4-BE49-F238E27FC236}">
                <a16:creationId xmlns:a16="http://schemas.microsoft.com/office/drawing/2014/main" id="{8F74EAE1-199A-13C1-08BB-CA3CDDE21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03306">
            <a:off x="5912793" y="1551384"/>
            <a:ext cx="6271338" cy="4012854"/>
          </a:xfrm>
          <a:prstGeom prst="rect">
            <a:avLst/>
          </a:prstGeom>
        </p:spPr>
      </p:pic>
    </p:spTree>
    <p:extLst>
      <p:ext uri="{BB962C8B-B14F-4D97-AF65-F5344CB8AC3E}">
        <p14:creationId xmlns:p14="http://schemas.microsoft.com/office/powerpoint/2010/main" val="2992698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DDC747F-9EC4-2AD7-1D07-50AE3C380401}"/>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3">
            <a:extLst>
              <a:ext uri="{FF2B5EF4-FFF2-40B4-BE49-F238E27FC236}">
                <a16:creationId xmlns:a16="http://schemas.microsoft.com/office/drawing/2014/main" id="{E306A235-33C3-BF4C-4103-088D79F24B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7933" y="4755271"/>
            <a:ext cx="3205667" cy="2990013"/>
          </a:xfrm>
          <a:prstGeom prst="rect">
            <a:avLst/>
          </a:prstGeom>
        </p:spPr>
      </p:pic>
      <p:pic>
        <p:nvPicPr>
          <p:cNvPr id="15" name="Picture 2">
            <a:extLst>
              <a:ext uri="{FF2B5EF4-FFF2-40B4-BE49-F238E27FC236}">
                <a16:creationId xmlns:a16="http://schemas.microsoft.com/office/drawing/2014/main" id="{A32D3A10-22F0-259F-99B9-7FCB691BB6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73408" y="-1990623"/>
            <a:ext cx="3205667" cy="2990013"/>
          </a:xfrm>
          <a:prstGeom prst="rect">
            <a:avLst/>
          </a:prstGeom>
        </p:spPr>
      </p:pic>
      <p:sp>
        <p:nvSpPr>
          <p:cNvPr id="5" name="사각형: 둥근 모서리 4">
            <a:extLst>
              <a:ext uri="{FF2B5EF4-FFF2-40B4-BE49-F238E27FC236}">
                <a16:creationId xmlns:a16="http://schemas.microsoft.com/office/drawing/2014/main" id="{027C7775-0C3A-01C5-BE47-7637D2618722}"/>
              </a:ext>
            </a:extLst>
          </p:cNvPr>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7" name="TextBox 34">
            <a:extLst>
              <a:ext uri="{FF2B5EF4-FFF2-40B4-BE49-F238E27FC236}">
                <a16:creationId xmlns:a16="http://schemas.microsoft.com/office/drawing/2014/main" id="{C21E4D66-596F-06C3-5854-0E9A4C9AFEB1}"/>
              </a:ext>
            </a:extLst>
          </p:cNvPr>
          <p:cNvSpPr txBox="1"/>
          <p:nvPr/>
        </p:nvSpPr>
        <p:spPr>
          <a:xfrm>
            <a:off x="673099" y="391668"/>
            <a:ext cx="10820399"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8" name="TextBox 34">
            <a:extLst>
              <a:ext uri="{FF2B5EF4-FFF2-40B4-BE49-F238E27FC236}">
                <a16:creationId xmlns:a16="http://schemas.microsoft.com/office/drawing/2014/main" id="{ED5E1677-C060-261D-C60C-7521D0EA831E}"/>
              </a:ext>
            </a:extLst>
          </p:cNvPr>
          <p:cNvSpPr txBox="1"/>
          <p:nvPr/>
        </p:nvSpPr>
        <p:spPr>
          <a:xfrm>
            <a:off x="335665" y="874981"/>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역할 분담</a:t>
            </a:r>
            <a:r>
              <a:rPr lang="en-US" altLang="ko-KR" sz="3200" dirty="0">
                <a:solidFill>
                  <a:schemeClr val="bg2"/>
                </a:solidFill>
                <a:latin typeface="KCC-간판체" panose="02000600000000000000" pitchFamily="2" charset="-127"/>
                <a:ea typeface="KCC-간판체" panose="02000600000000000000" pitchFamily="2" charset="-127"/>
              </a:rPr>
              <a:t>-</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18" name="Freeform 9">
            <a:extLst>
              <a:ext uri="{FF2B5EF4-FFF2-40B4-BE49-F238E27FC236}">
                <a16:creationId xmlns:a16="http://schemas.microsoft.com/office/drawing/2014/main" id="{0B7607DD-9B48-16AC-078B-6228BBFAD465}"/>
              </a:ext>
            </a:extLst>
          </p:cNvPr>
          <p:cNvSpPr/>
          <p:nvPr/>
        </p:nvSpPr>
        <p:spPr>
          <a:xfrm>
            <a:off x="55408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endParaRPr lang="ko-KR" altLang="en-US" dirty="0"/>
          </a:p>
        </p:txBody>
      </p:sp>
      <p:sp>
        <p:nvSpPr>
          <p:cNvPr id="25" name="Freeform 9">
            <a:extLst>
              <a:ext uri="{FF2B5EF4-FFF2-40B4-BE49-F238E27FC236}">
                <a16:creationId xmlns:a16="http://schemas.microsoft.com/office/drawing/2014/main" id="{19DA9EE0-54C1-4E89-CE05-D5D16860A81B}"/>
              </a:ext>
            </a:extLst>
          </p:cNvPr>
          <p:cNvSpPr/>
          <p:nvPr/>
        </p:nvSpPr>
        <p:spPr>
          <a:xfrm>
            <a:off x="338350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endParaRPr lang="ko-KR" altLang="en-US" dirty="0"/>
          </a:p>
        </p:txBody>
      </p:sp>
      <p:sp>
        <p:nvSpPr>
          <p:cNvPr id="26" name="Freeform 9">
            <a:extLst>
              <a:ext uri="{FF2B5EF4-FFF2-40B4-BE49-F238E27FC236}">
                <a16:creationId xmlns:a16="http://schemas.microsoft.com/office/drawing/2014/main" id="{D3AB7766-8233-9EEC-1DD2-2E0A82718561}"/>
              </a:ext>
            </a:extLst>
          </p:cNvPr>
          <p:cNvSpPr/>
          <p:nvPr/>
        </p:nvSpPr>
        <p:spPr>
          <a:xfrm>
            <a:off x="621292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endParaRPr lang="ko-KR" altLang="en-US" dirty="0"/>
          </a:p>
        </p:txBody>
      </p:sp>
      <p:sp>
        <p:nvSpPr>
          <p:cNvPr id="27" name="Freeform 9">
            <a:extLst>
              <a:ext uri="{FF2B5EF4-FFF2-40B4-BE49-F238E27FC236}">
                <a16:creationId xmlns:a16="http://schemas.microsoft.com/office/drawing/2014/main" id="{545F6F41-F7BB-081F-3A21-D11A48F6C6A7}"/>
              </a:ext>
            </a:extLst>
          </p:cNvPr>
          <p:cNvSpPr/>
          <p:nvPr/>
        </p:nvSpPr>
        <p:spPr>
          <a:xfrm>
            <a:off x="9042345"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endParaRPr lang="ko-KR" altLang="en-US" dirty="0"/>
          </a:p>
        </p:txBody>
      </p:sp>
      <p:sp>
        <p:nvSpPr>
          <p:cNvPr id="43" name="사각형: 둥근 모서리 42">
            <a:extLst>
              <a:ext uri="{FF2B5EF4-FFF2-40B4-BE49-F238E27FC236}">
                <a16:creationId xmlns:a16="http://schemas.microsoft.com/office/drawing/2014/main" id="{BE24B3E7-2D2F-6857-8CEB-E7648D693B90}"/>
              </a:ext>
            </a:extLst>
          </p:cNvPr>
          <p:cNvSpPr/>
          <p:nvPr/>
        </p:nvSpPr>
        <p:spPr>
          <a:xfrm>
            <a:off x="554084" y="4155311"/>
            <a:ext cx="2595569" cy="2370880"/>
          </a:xfrm>
          <a:prstGeom prst="roundRect">
            <a:avLst/>
          </a:prstGeom>
          <a:solidFill>
            <a:srgbClr val="EC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사각형: 둥근 모서리 43">
            <a:extLst>
              <a:ext uri="{FF2B5EF4-FFF2-40B4-BE49-F238E27FC236}">
                <a16:creationId xmlns:a16="http://schemas.microsoft.com/office/drawing/2014/main" id="{4CF50E14-CF87-822B-D733-F0EFD3FAED08}"/>
              </a:ext>
            </a:extLst>
          </p:cNvPr>
          <p:cNvSpPr/>
          <p:nvPr/>
        </p:nvSpPr>
        <p:spPr>
          <a:xfrm>
            <a:off x="554084" y="3520745"/>
            <a:ext cx="2595569" cy="541970"/>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사각형: 둥근 모서리 44">
            <a:extLst>
              <a:ext uri="{FF2B5EF4-FFF2-40B4-BE49-F238E27FC236}">
                <a16:creationId xmlns:a16="http://schemas.microsoft.com/office/drawing/2014/main" id="{C2BFE456-070E-3318-F302-88FDEE75829A}"/>
              </a:ext>
            </a:extLst>
          </p:cNvPr>
          <p:cNvSpPr/>
          <p:nvPr/>
        </p:nvSpPr>
        <p:spPr>
          <a:xfrm>
            <a:off x="3383506" y="4155311"/>
            <a:ext cx="2595569" cy="2370880"/>
          </a:xfrm>
          <a:prstGeom prst="roundRect">
            <a:avLst/>
          </a:prstGeom>
          <a:solidFill>
            <a:srgbClr val="EC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사각형: 둥근 모서리 45">
            <a:extLst>
              <a:ext uri="{FF2B5EF4-FFF2-40B4-BE49-F238E27FC236}">
                <a16:creationId xmlns:a16="http://schemas.microsoft.com/office/drawing/2014/main" id="{28EB7BE2-359D-CA82-061D-3ED318369BA2}"/>
              </a:ext>
            </a:extLst>
          </p:cNvPr>
          <p:cNvSpPr/>
          <p:nvPr/>
        </p:nvSpPr>
        <p:spPr>
          <a:xfrm>
            <a:off x="3383506" y="3520745"/>
            <a:ext cx="2595569" cy="541970"/>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사각형: 둥근 모서리 46">
            <a:extLst>
              <a:ext uri="{FF2B5EF4-FFF2-40B4-BE49-F238E27FC236}">
                <a16:creationId xmlns:a16="http://schemas.microsoft.com/office/drawing/2014/main" id="{6FF87664-4532-BDD4-FF16-A8EA4220D6F9}"/>
              </a:ext>
            </a:extLst>
          </p:cNvPr>
          <p:cNvSpPr/>
          <p:nvPr/>
        </p:nvSpPr>
        <p:spPr>
          <a:xfrm>
            <a:off x="6212926" y="4155311"/>
            <a:ext cx="2595569" cy="2370880"/>
          </a:xfrm>
          <a:prstGeom prst="roundRect">
            <a:avLst/>
          </a:prstGeom>
          <a:solidFill>
            <a:srgbClr val="EC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사각형: 둥근 모서리 47">
            <a:extLst>
              <a:ext uri="{FF2B5EF4-FFF2-40B4-BE49-F238E27FC236}">
                <a16:creationId xmlns:a16="http://schemas.microsoft.com/office/drawing/2014/main" id="{1E1B870D-8514-0F8D-6A67-1205D4DD1D04}"/>
              </a:ext>
            </a:extLst>
          </p:cNvPr>
          <p:cNvSpPr/>
          <p:nvPr/>
        </p:nvSpPr>
        <p:spPr>
          <a:xfrm>
            <a:off x="6212926" y="3520745"/>
            <a:ext cx="2595569" cy="541970"/>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사각형: 둥근 모서리 48">
            <a:extLst>
              <a:ext uri="{FF2B5EF4-FFF2-40B4-BE49-F238E27FC236}">
                <a16:creationId xmlns:a16="http://schemas.microsoft.com/office/drawing/2014/main" id="{A73938E3-8436-0BBB-7D97-458A9A82AFAA}"/>
              </a:ext>
            </a:extLst>
          </p:cNvPr>
          <p:cNvSpPr/>
          <p:nvPr/>
        </p:nvSpPr>
        <p:spPr>
          <a:xfrm>
            <a:off x="9042345" y="4155311"/>
            <a:ext cx="2595569" cy="2370880"/>
          </a:xfrm>
          <a:prstGeom prst="roundRect">
            <a:avLst/>
          </a:prstGeom>
          <a:solidFill>
            <a:srgbClr val="EC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사각형: 둥근 모서리 49">
            <a:extLst>
              <a:ext uri="{FF2B5EF4-FFF2-40B4-BE49-F238E27FC236}">
                <a16:creationId xmlns:a16="http://schemas.microsoft.com/office/drawing/2014/main" id="{5F0DB6C8-9F95-262E-22B3-BA3087E5A62B}"/>
              </a:ext>
            </a:extLst>
          </p:cNvPr>
          <p:cNvSpPr/>
          <p:nvPr/>
        </p:nvSpPr>
        <p:spPr>
          <a:xfrm>
            <a:off x="9042345" y="3520745"/>
            <a:ext cx="2595569" cy="541970"/>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TextBox 38">
            <a:extLst>
              <a:ext uri="{FF2B5EF4-FFF2-40B4-BE49-F238E27FC236}">
                <a16:creationId xmlns:a16="http://schemas.microsoft.com/office/drawing/2014/main" id="{2F3E762C-517E-AE5D-4DBB-6E1C277D958B}"/>
              </a:ext>
            </a:extLst>
          </p:cNvPr>
          <p:cNvSpPr txBox="1"/>
          <p:nvPr/>
        </p:nvSpPr>
        <p:spPr>
          <a:xfrm>
            <a:off x="673100" y="3619153"/>
            <a:ext cx="2370880" cy="373115"/>
          </a:xfrm>
          <a:prstGeom prst="rect">
            <a:avLst/>
          </a:prstGeom>
        </p:spPr>
        <p:txBody>
          <a:bodyPr wrap="square" lIns="0" tIns="0" rIns="0" bIns="0" rtlCol="0" anchor="t">
            <a:spAutoFit/>
          </a:bodyPr>
          <a:lstStyle/>
          <a:p>
            <a:pPr algn="ctr">
              <a:lnSpc>
                <a:spcPts val="2800"/>
              </a:lnSpc>
              <a:spcBef>
                <a:spcPct val="0"/>
              </a:spcBef>
            </a:pPr>
            <a:r>
              <a:rPr lang="ko-KR" altLang="en-US" sz="2800" spc="100">
                <a:solidFill>
                  <a:srgbClr val="FFFFFF"/>
                </a:solidFill>
                <a:latin typeface="KCC-간판체" panose="02000600000000000000" pitchFamily="2" charset="-127"/>
                <a:ea typeface="KCC-간판체" panose="02000600000000000000" pitchFamily="2" charset="-127"/>
              </a:rPr>
              <a:t>유재은</a:t>
            </a:r>
            <a:endParaRPr lang="en-US" altLang="ko-KR" sz="2800" spc="100" dirty="0">
              <a:solidFill>
                <a:srgbClr val="FFFFFF"/>
              </a:solidFill>
              <a:latin typeface="KCC-간판체" panose="02000600000000000000" pitchFamily="2" charset="-127"/>
              <a:ea typeface="KCC-간판체" panose="02000600000000000000" pitchFamily="2" charset="-127"/>
            </a:endParaRPr>
          </a:p>
        </p:txBody>
      </p:sp>
      <p:sp>
        <p:nvSpPr>
          <p:cNvPr id="52" name="TextBox 38">
            <a:extLst>
              <a:ext uri="{FF2B5EF4-FFF2-40B4-BE49-F238E27FC236}">
                <a16:creationId xmlns:a16="http://schemas.microsoft.com/office/drawing/2014/main" id="{31BF219B-B13E-F15B-1B94-491F6A344CB0}"/>
              </a:ext>
            </a:extLst>
          </p:cNvPr>
          <p:cNvSpPr txBox="1"/>
          <p:nvPr/>
        </p:nvSpPr>
        <p:spPr>
          <a:xfrm>
            <a:off x="3495850" y="3619153"/>
            <a:ext cx="2370880" cy="373115"/>
          </a:xfrm>
          <a:prstGeom prst="rect">
            <a:avLst/>
          </a:prstGeom>
        </p:spPr>
        <p:txBody>
          <a:bodyPr wrap="square" lIns="0" tIns="0" rIns="0" bIns="0" rtlCol="0" anchor="t">
            <a:spAutoFit/>
          </a:bodyPr>
          <a:lstStyle/>
          <a:p>
            <a:pPr algn="ctr">
              <a:lnSpc>
                <a:spcPts val="2800"/>
              </a:lnSpc>
              <a:spcBef>
                <a:spcPct val="0"/>
              </a:spcBef>
            </a:pPr>
            <a:r>
              <a:rPr lang="ko-KR" altLang="en-US" sz="2800" spc="100" dirty="0" err="1">
                <a:solidFill>
                  <a:srgbClr val="FFFFFF"/>
                </a:solidFill>
                <a:latin typeface="KCC-간판체" panose="02000600000000000000" pitchFamily="2" charset="-127"/>
                <a:ea typeface="KCC-간판체" panose="02000600000000000000" pitchFamily="2" charset="-127"/>
              </a:rPr>
              <a:t>은관주</a:t>
            </a:r>
            <a:endParaRPr lang="en-US" altLang="ko-KR" sz="2800" spc="100" dirty="0">
              <a:solidFill>
                <a:srgbClr val="FFFFFF"/>
              </a:solidFill>
              <a:latin typeface="KCC-간판체" panose="02000600000000000000" pitchFamily="2" charset="-127"/>
              <a:ea typeface="KCC-간판체" panose="02000600000000000000" pitchFamily="2" charset="-127"/>
            </a:endParaRPr>
          </a:p>
        </p:txBody>
      </p:sp>
      <p:sp>
        <p:nvSpPr>
          <p:cNvPr id="55" name="TextBox 38">
            <a:extLst>
              <a:ext uri="{FF2B5EF4-FFF2-40B4-BE49-F238E27FC236}">
                <a16:creationId xmlns:a16="http://schemas.microsoft.com/office/drawing/2014/main" id="{B7A84FB6-5F61-40C7-F16A-822F0AA32614}"/>
              </a:ext>
            </a:extLst>
          </p:cNvPr>
          <p:cNvSpPr txBox="1"/>
          <p:nvPr/>
        </p:nvSpPr>
        <p:spPr>
          <a:xfrm>
            <a:off x="6347499" y="3619153"/>
            <a:ext cx="2370880" cy="373115"/>
          </a:xfrm>
          <a:prstGeom prst="rect">
            <a:avLst/>
          </a:prstGeom>
        </p:spPr>
        <p:txBody>
          <a:bodyPr wrap="square" lIns="0" tIns="0" rIns="0" bIns="0" rtlCol="0" anchor="t">
            <a:spAutoFit/>
          </a:bodyPr>
          <a:lstStyle/>
          <a:p>
            <a:pPr algn="ctr">
              <a:lnSpc>
                <a:spcPts val="2800"/>
              </a:lnSpc>
              <a:spcBef>
                <a:spcPct val="0"/>
              </a:spcBef>
            </a:pPr>
            <a:r>
              <a:rPr lang="ko-KR" altLang="en-US" sz="2800" spc="100" dirty="0">
                <a:solidFill>
                  <a:srgbClr val="FFFFFF"/>
                </a:solidFill>
                <a:latin typeface="KCC-간판체" panose="02000600000000000000" pitchFamily="2" charset="-127"/>
                <a:ea typeface="KCC-간판체" panose="02000600000000000000" pitchFamily="2" charset="-127"/>
              </a:rPr>
              <a:t>이현주</a:t>
            </a:r>
            <a:endParaRPr lang="en-US" altLang="ko-KR" sz="2800" spc="100" dirty="0">
              <a:solidFill>
                <a:srgbClr val="FFFFFF"/>
              </a:solidFill>
              <a:latin typeface="KCC-간판체" panose="02000600000000000000" pitchFamily="2" charset="-127"/>
              <a:ea typeface="KCC-간판체" panose="02000600000000000000" pitchFamily="2" charset="-127"/>
            </a:endParaRPr>
          </a:p>
        </p:txBody>
      </p:sp>
      <p:sp>
        <p:nvSpPr>
          <p:cNvPr id="56" name="TextBox 38">
            <a:extLst>
              <a:ext uri="{FF2B5EF4-FFF2-40B4-BE49-F238E27FC236}">
                <a16:creationId xmlns:a16="http://schemas.microsoft.com/office/drawing/2014/main" id="{DEB11DFB-CBD1-0223-7FBA-B6FD49A288D0}"/>
              </a:ext>
            </a:extLst>
          </p:cNvPr>
          <p:cNvSpPr txBox="1"/>
          <p:nvPr/>
        </p:nvSpPr>
        <p:spPr>
          <a:xfrm>
            <a:off x="9163499" y="3619153"/>
            <a:ext cx="2370880" cy="373115"/>
          </a:xfrm>
          <a:prstGeom prst="rect">
            <a:avLst/>
          </a:prstGeom>
        </p:spPr>
        <p:txBody>
          <a:bodyPr wrap="square" lIns="0" tIns="0" rIns="0" bIns="0" rtlCol="0" anchor="t">
            <a:spAutoFit/>
          </a:bodyPr>
          <a:lstStyle/>
          <a:p>
            <a:pPr algn="ctr">
              <a:lnSpc>
                <a:spcPts val="2800"/>
              </a:lnSpc>
              <a:spcBef>
                <a:spcPct val="0"/>
              </a:spcBef>
            </a:pPr>
            <a:r>
              <a:rPr lang="ko-KR" altLang="en-US" sz="2800" spc="100" dirty="0">
                <a:solidFill>
                  <a:srgbClr val="FFFFFF"/>
                </a:solidFill>
                <a:latin typeface="KCC-간판체" panose="02000600000000000000" pitchFamily="2" charset="-127"/>
                <a:ea typeface="KCC-간판체" panose="02000600000000000000" pitchFamily="2" charset="-127"/>
              </a:rPr>
              <a:t>안수빈</a:t>
            </a:r>
            <a:endParaRPr lang="en-US" altLang="ko-KR" sz="2800" spc="100" dirty="0">
              <a:solidFill>
                <a:srgbClr val="FFFFFF"/>
              </a:solidFill>
              <a:latin typeface="KCC-간판체" panose="02000600000000000000" pitchFamily="2" charset="-127"/>
              <a:ea typeface="KCC-간판체" panose="02000600000000000000" pitchFamily="2" charset="-127"/>
            </a:endParaRPr>
          </a:p>
        </p:txBody>
      </p:sp>
      <p:pic>
        <p:nvPicPr>
          <p:cNvPr id="58" name="Picture 35">
            <a:extLst>
              <a:ext uri="{FF2B5EF4-FFF2-40B4-BE49-F238E27FC236}">
                <a16:creationId xmlns:a16="http://schemas.microsoft.com/office/drawing/2014/main" id="{5E9A1EB3-9CB1-034F-7C2C-7BA3868691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431787">
            <a:off x="9577500" y="-925786"/>
            <a:ext cx="3381653" cy="3154160"/>
          </a:xfrm>
          <a:prstGeom prst="rect">
            <a:avLst/>
          </a:prstGeom>
        </p:spPr>
      </p:pic>
      <p:pic>
        <p:nvPicPr>
          <p:cNvPr id="60" name="그림 59">
            <a:extLst>
              <a:ext uri="{FF2B5EF4-FFF2-40B4-BE49-F238E27FC236}">
                <a16:creationId xmlns:a16="http://schemas.microsoft.com/office/drawing/2014/main" id="{B0CCBD39-0AB5-A23C-84F9-F7C280634E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919" y="1747526"/>
            <a:ext cx="1695600" cy="1695600"/>
          </a:xfrm>
          <a:prstGeom prst="rect">
            <a:avLst/>
          </a:prstGeom>
        </p:spPr>
      </p:pic>
      <p:pic>
        <p:nvPicPr>
          <p:cNvPr id="64" name="그림 63">
            <a:extLst>
              <a:ext uri="{FF2B5EF4-FFF2-40B4-BE49-F238E27FC236}">
                <a16:creationId xmlns:a16="http://schemas.microsoft.com/office/drawing/2014/main" id="{1B5ABEB8-C5F8-BCCE-1D63-A340A5C287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54963" y="1730286"/>
            <a:ext cx="1695600" cy="1695600"/>
          </a:xfrm>
          <a:prstGeom prst="rect">
            <a:avLst/>
          </a:prstGeom>
        </p:spPr>
      </p:pic>
      <p:pic>
        <p:nvPicPr>
          <p:cNvPr id="66" name="그림 65">
            <a:extLst>
              <a:ext uri="{FF2B5EF4-FFF2-40B4-BE49-F238E27FC236}">
                <a16:creationId xmlns:a16="http://schemas.microsoft.com/office/drawing/2014/main" id="{7DDA9683-2A78-172B-BF72-5CB6EF6795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9212" y="1736354"/>
            <a:ext cx="1695600" cy="1695600"/>
          </a:xfrm>
          <a:prstGeom prst="rect">
            <a:avLst/>
          </a:prstGeom>
        </p:spPr>
      </p:pic>
      <p:pic>
        <p:nvPicPr>
          <p:cNvPr id="68" name="그림 67">
            <a:extLst>
              <a:ext uri="{FF2B5EF4-FFF2-40B4-BE49-F238E27FC236}">
                <a16:creationId xmlns:a16="http://schemas.microsoft.com/office/drawing/2014/main" id="{015DB862-8299-D26C-1B2D-0958B28721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7876" y="1742107"/>
            <a:ext cx="1695600" cy="1695600"/>
          </a:xfrm>
          <a:prstGeom prst="rect">
            <a:avLst/>
          </a:prstGeom>
        </p:spPr>
      </p:pic>
      <p:sp>
        <p:nvSpPr>
          <p:cNvPr id="69" name="TextBox 38">
            <a:extLst>
              <a:ext uri="{FF2B5EF4-FFF2-40B4-BE49-F238E27FC236}">
                <a16:creationId xmlns:a16="http://schemas.microsoft.com/office/drawing/2014/main" id="{EA3B4627-842E-090A-D806-FC4B82471140}"/>
              </a:ext>
            </a:extLst>
          </p:cNvPr>
          <p:cNvSpPr txBox="1"/>
          <p:nvPr/>
        </p:nvSpPr>
        <p:spPr>
          <a:xfrm>
            <a:off x="696544" y="4322386"/>
            <a:ext cx="2347435" cy="2138791"/>
          </a:xfrm>
          <a:prstGeom prst="rect">
            <a:avLst/>
          </a:prstGeom>
        </p:spPr>
        <p:txBody>
          <a:bodyPr wrap="square" lIns="0" tIns="0" rIns="0" bIns="0" rtlCol="0" anchor="t">
            <a:spAutoFit/>
          </a:bodyPr>
          <a:lstStyle/>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일정관리</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프로젝트 관리</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통합</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 </a:t>
            </a: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카페리스트</a:t>
            </a:r>
            <a:r>
              <a:rPr lang="en-US" altLang="ko-KR" sz="2000" spc="100" dirty="0">
                <a:solidFill>
                  <a:srgbClr val="481810"/>
                </a:solidFill>
                <a:latin typeface="KCC-간판체" panose="02000600000000000000" pitchFamily="2" charset="-127"/>
                <a:ea typeface="KCC-간판체" panose="02000600000000000000" pitchFamily="2" charset="-127"/>
              </a:rPr>
              <a:t>DB’</a:t>
            </a: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카페</a:t>
            </a: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리뷰</a:t>
            </a: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메뉴 </a:t>
            </a:r>
            <a:br>
              <a:rPr lang="en-US" altLang="ko-KR" sz="2000" spc="100" dirty="0">
                <a:solidFill>
                  <a:srgbClr val="481810"/>
                </a:solidFill>
                <a:latin typeface="KCC-간판체" panose="02000600000000000000" pitchFamily="2" charset="-127"/>
                <a:ea typeface="KCC-간판체" panose="02000600000000000000" pitchFamily="2" charset="-127"/>
              </a:rPr>
            </a:b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페이지</a:t>
            </a:r>
          </a:p>
        </p:txBody>
      </p:sp>
      <p:sp>
        <p:nvSpPr>
          <p:cNvPr id="70" name="TextBox 38">
            <a:extLst>
              <a:ext uri="{FF2B5EF4-FFF2-40B4-BE49-F238E27FC236}">
                <a16:creationId xmlns:a16="http://schemas.microsoft.com/office/drawing/2014/main" id="{941F3DCF-AF8F-E077-7837-539F1514AE10}"/>
              </a:ext>
            </a:extLst>
          </p:cNvPr>
          <p:cNvSpPr txBox="1"/>
          <p:nvPr/>
        </p:nvSpPr>
        <p:spPr>
          <a:xfrm>
            <a:off x="3525964" y="4322386"/>
            <a:ext cx="2347435" cy="2138791"/>
          </a:xfrm>
          <a:prstGeom prst="rect">
            <a:avLst/>
          </a:prstGeom>
        </p:spPr>
        <p:txBody>
          <a:bodyPr wrap="square" lIns="0" tIns="0" rIns="0" bIns="0" rtlCol="0" anchor="t">
            <a:spAutoFit/>
          </a:bodyPr>
          <a:lstStyle/>
          <a:p>
            <a:pPr algn="just">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맵 기능 구현</a:t>
            </a:r>
            <a:endParaRPr lang="en-US" altLang="ko-KR" sz="2000" spc="100" dirty="0">
              <a:solidFill>
                <a:srgbClr val="481810"/>
              </a:solidFill>
              <a:latin typeface="KCC-간판체" panose="02000600000000000000" pitchFamily="2" charset="-127"/>
              <a:ea typeface="KCC-간판체" panose="02000600000000000000" pitchFamily="2" charset="-127"/>
            </a:endParaRPr>
          </a:p>
          <a:p>
            <a:pPr marL="342900" indent="-342900" algn="just">
              <a:lnSpc>
                <a:spcPts val="2800"/>
              </a:lnSpc>
              <a:spcBef>
                <a:spcPct val="0"/>
              </a:spcBef>
              <a:buFontTx/>
              <a:buChar char="-"/>
            </a:pPr>
            <a:r>
              <a:rPr lang="ko-KR" altLang="en-US" sz="2000" spc="100" dirty="0">
                <a:solidFill>
                  <a:srgbClr val="481810"/>
                </a:solidFill>
                <a:latin typeface="KCC-간판체" panose="02000600000000000000" pitchFamily="2" charset="-127"/>
                <a:ea typeface="KCC-간판체" panose="02000600000000000000" pitchFamily="2" charset="-127"/>
              </a:rPr>
              <a:t>카페 상세 정보 </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gn="just">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페이지</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gn="just">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정보 등록 페이지</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gn="just">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 검색 기능 구현</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gn="just">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Front-end </a:t>
            </a:r>
            <a:r>
              <a:rPr lang="ko-KR" altLang="en-US" sz="2000" spc="100" dirty="0">
                <a:solidFill>
                  <a:srgbClr val="481810"/>
                </a:solidFill>
                <a:latin typeface="KCC-간판체" panose="02000600000000000000" pitchFamily="2" charset="-127"/>
                <a:ea typeface="KCC-간판체" panose="02000600000000000000" pitchFamily="2" charset="-127"/>
              </a:rPr>
              <a:t>전반</a:t>
            </a:r>
            <a:endParaRPr lang="en-US" altLang="ko-KR" sz="2000" spc="100" dirty="0">
              <a:solidFill>
                <a:srgbClr val="481810"/>
              </a:solidFill>
              <a:latin typeface="KCC-간판체" panose="02000600000000000000" pitchFamily="2" charset="-127"/>
              <a:ea typeface="KCC-간판체" panose="02000600000000000000" pitchFamily="2" charset="-127"/>
            </a:endParaRPr>
          </a:p>
        </p:txBody>
      </p:sp>
      <p:sp>
        <p:nvSpPr>
          <p:cNvPr id="71" name="TextBox 38">
            <a:extLst>
              <a:ext uri="{FF2B5EF4-FFF2-40B4-BE49-F238E27FC236}">
                <a16:creationId xmlns:a16="http://schemas.microsoft.com/office/drawing/2014/main" id="{87658B1F-2285-BD2F-FCBF-5A49D14FB05D}"/>
              </a:ext>
            </a:extLst>
          </p:cNvPr>
          <p:cNvSpPr txBox="1"/>
          <p:nvPr/>
        </p:nvSpPr>
        <p:spPr>
          <a:xfrm>
            <a:off x="6359221" y="4322386"/>
            <a:ext cx="2347435" cy="2138791"/>
          </a:xfrm>
          <a:prstGeom prst="rect">
            <a:avLst/>
          </a:prstGeom>
        </p:spPr>
        <p:txBody>
          <a:bodyPr wrap="square" lIns="0" tIns="0" rIns="0" bIns="0" rtlCol="0" anchor="t">
            <a:spAutoFit/>
          </a:bodyPr>
          <a:lstStyle/>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통합</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err="1">
                <a:solidFill>
                  <a:srgbClr val="481810"/>
                </a:solidFill>
                <a:latin typeface="KCC-간판체" panose="02000600000000000000" pitchFamily="2" charset="-127"/>
                <a:ea typeface="KCC-간판체" panose="02000600000000000000" pitchFamily="2" charset="-127"/>
              </a:rPr>
              <a:t>기프티콘</a:t>
            </a: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북마크</a:t>
            </a:r>
            <a:r>
              <a:rPr lang="en-US" altLang="ko-KR" sz="2000" spc="100" dirty="0">
                <a:solidFill>
                  <a:srgbClr val="481810"/>
                </a:solidFill>
                <a:latin typeface="KCC-간판체" panose="02000600000000000000" pitchFamily="2" charset="-127"/>
                <a:ea typeface="KCC-간판체" panose="02000600000000000000" pitchFamily="2" charset="-127"/>
              </a:rPr>
              <a:t>, </a:t>
            </a:r>
            <a:br>
              <a:rPr lang="en-US" altLang="ko-KR" sz="2000" spc="100" dirty="0">
                <a:solidFill>
                  <a:srgbClr val="481810"/>
                </a:solidFill>
                <a:latin typeface="KCC-간판체" panose="02000600000000000000" pitchFamily="2" charset="-127"/>
                <a:ea typeface="KCC-간판체" panose="02000600000000000000" pitchFamily="2" charset="-127"/>
              </a:rPr>
            </a:b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공지사항</a:t>
            </a: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멤버 </a:t>
            </a:r>
            <a:br>
              <a:rPr lang="en-US" altLang="ko-KR" sz="2000" spc="100" dirty="0">
                <a:solidFill>
                  <a:srgbClr val="481810"/>
                </a:solidFill>
                <a:latin typeface="KCC-간판체" panose="02000600000000000000" pitchFamily="2" charset="-127"/>
                <a:ea typeface="KCC-간판체" panose="02000600000000000000" pitchFamily="2" charset="-127"/>
              </a:rPr>
            </a:b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페이지</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통합</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Back-end </a:t>
            </a:r>
            <a:r>
              <a:rPr lang="ko-KR" altLang="en-US" sz="2000" spc="100" dirty="0">
                <a:solidFill>
                  <a:srgbClr val="481810"/>
                </a:solidFill>
                <a:latin typeface="KCC-간판체" panose="02000600000000000000" pitchFamily="2" charset="-127"/>
                <a:ea typeface="KCC-간판체" panose="02000600000000000000" pitchFamily="2" charset="-127"/>
              </a:rPr>
              <a:t>전반</a:t>
            </a:r>
          </a:p>
        </p:txBody>
      </p:sp>
      <p:sp>
        <p:nvSpPr>
          <p:cNvPr id="72" name="TextBox 38">
            <a:extLst>
              <a:ext uri="{FF2B5EF4-FFF2-40B4-BE49-F238E27FC236}">
                <a16:creationId xmlns:a16="http://schemas.microsoft.com/office/drawing/2014/main" id="{D0E3F403-1E37-C286-7BFB-C297D8176A4B}"/>
              </a:ext>
            </a:extLst>
          </p:cNvPr>
          <p:cNvSpPr txBox="1"/>
          <p:nvPr/>
        </p:nvSpPr>
        <p:spPr>
          <a:xfrm>
            <a:off x="9146063" y="4322386"/>
            <a:ext cx="2347435" cy="1779718"/>
          </a:xfrm>
          <a:prstGeom prst="rect">
            <a:avLst/>
          </a:prstGeom>
        </p:spPr>
        <p:txBody>
          <a:bodyPr wrap="square" lIns="0" tIns="0" rIns="0" bIns="0" rtlCol="0" anchor="t">
            <a:spAutoFit/>
          </a:bodyPr>
          <a:lstStyle/>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err="1">
                <a:solidFill>
                  <a:srgbClr val="481810"/>
                </a:solidFill>
                <a:latin typeface="KCC-간판체" panose="02000600000000000000" pitchFamily="2" charset="-127"/>
                <a:ea typeface="KCC-간판체" panose="02000600000000000000" pitchFamily="2" charset="-127"/>
              </a:rPr>
              <a:t>메인페이지</a:t>
            </a:r>
            <a:r>
              <a:rPr lang="en-US" altLang="ko-KR" sz="2000" spc="100" dirty="0">
                <a:solidFill>
                  <a:srgbClr val="481810"/>
                </a:solidFill>
                <a:latin typeface="KCC-간판체" panose="02000600000000000000" pitchFamily="2" charset="-127"/>
                <a:ea typeface="KCC-간판체" panose="02000600000000000000" pitchFamily="2" charset="-127"/>
              </a:rPr>
              <a:t>(+header, footer)</a:t>
            </a: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로그인</a:t>
            </a: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로그아웃</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 </a:t>
            </a:r>
            <a:r>
              <a:rPr lang="ko-KR" altLang="en-US" sz="2000" spc="100" dirty="0">
                <a:solidFill>
                  <a:srgbClr val="481810"/>
                </a:solidFill>
                <a:latin typeface="KCC-간판체" panose="02000600000000000000" pitchFamily="2" charset="-127"/>
                <a:ea typeface="KCC-간판체" panose="02000600000000000000" pitchFamily="2" charset="-127"/>
              </a:rPr>
              <a:t>로고 등 디자인</a:t>
            </a:r>
            <a:endParaRPr lang="en-US" altLang="ko-KR" sz="2000" spc="100" dirty="0">
              <a:solidFill>
                <a:srgbClr val="481810"/>
              </a:solidFill>
              <a:latin typeface="KCC-간판체" panose="02000600000000000000" pitchFamily="2" charset="-127"/>
              <a:ea typeface="KCC-간판체" panose="02000600000000000000" pitchFamily="2" charset="-127"/>
            </a:endParaRPr>
          </a:p>
          <a:p>
            <a:pPr>
              <a:lnSpc>
                <a:spcPts val="2800"/>
              </a:lnSpc>
              <a:spcBef>
                <a:spcPct val="0"/>
              </a:spcBef>
            </a:pPr>
            <a:r>
              <a:rPr lang="en-US" altLang="ko-KR" sz="2000" spc="100" dirty="0">
                <a:solidFill>
                  <a:srgbClr val="481810"/>
                </a:solidFill>
                <a:latin typeface="KCC-간판체" panose="02000600000000000000" pitchFamily="2" charset="-127"/>
                <a:ea typeface="KCC-간판체" panose="02000600000000000000" pitchFamily="2" charset="-127"/>
              </a:rPr>
              <a:t>-</a:t>
            </a:r>
            <a:r>
              <a:rPr lang="ko-KR" altLang="en-US" sz="2000" spc="100" dirty="0">
                <a:solidFill>
                  <a:srgbClr val="481810"/>
                </a:solidFill>
                <a:latin typeface="KCC-간판체" panose="02000600000000000000" pitchFamily="2" charset="-127"/>
                <a:ea typeface="KCC-간판체" panose="02000600000000000000" pitchFamily="2" charset="-127"/>
              </a:rPr>
              <a:t> </a:t>
            </a:r>
            <a:r>
              <a:rPr lang="en-US" altLang="ko-KR" sz="2000" spc="100" dirty="0">
                <a:solidFill>
                  <a:srgbClr val="481810"/>
                </a:solidFill>
                <a:latin typeface="KCC-간판체" panose="02000600000000000000" pitchFamily="2" charset="-127"/>
                <a:ea typeface="KCC-간판체" panose="02000600000000000000" pitchFamily="2" charset="-127"/>
              </a:rPr>
              <a:t>Front-end </a:t>
            </a:r>
            <a:r>
              <a:rPr lang="ko-KR" altLang="en-US" sz="2000" spc="100" dirty="0">
                <a:solidFill>
                  <a:srgbClr val="481810"/>
                </a:solidFill>
                <a:latin typeface="KCC-간판체" panose="02000600000000000000" pitchFamily="2" charset="-127"/>
                <a:ea typeface="KCC-간판체" panose="02000600000000000000" pitchFamily="2" charset="-127"/>
              </a:rPr>
              <a:t>전반</a:t>
            </a:r>
            <a:endParaRPr lang="en-US" altLang="ko-KR" sz="2000" spc="100" dirty="0">
              <a:solidFill>
                <a:srgbClr val="481810"/>
              </a:solidFill>
              <a:latin typeface="KCC-간판체" panose="02000600000000000000" pitchFamily="2" charset="-127"/>
              <a:ea typeface="KCC-간판체" panose="02000600000000000000" pitchFamily="2" charset="-127"/>
            </a:endParaRPr>
          </a:p>
        </p:txBody>
      </p:sp>
    </p:spTree>
    <p:extLst>
      <p:ext uri="{BB962C8B-B14F-4D97-AF65-F5344CB8AC3E}">
        <p14:creationId xmlns:p14="http://schemas.microsoft.com/office/powerpoint/2010/main" val="2982024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47FB21C-FB55-0E19-2B01-800C67EE6764}"/>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2" name="Picture 3">
            <a:extLst>
              <a:ext uri="{FF2B5EF4-FFF2-40B4-BE49-F238E27FC236}">
                <a16:creationId xmlns:a16="http://schemas.microsoft.com/office/drawing/2014/main" id="{EC6218F6-DCDF-2CBD-3B46-6BB69D411F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719047">
            <a:off x="-759933" y="5510124"/>
            <a:ext cx="3087994" cy="1437321"/>
          </a:xfrm>
          <a:prstGeom prst="rect">
            <a:avLst/>
          </a:prstGeom>
        </p:spPr>
      </p:pic>
      <p:sp>
        <p:nvSpPr>
          <p:cNvPr id="7" name="사각형: 둥근 모서리 6">
            <a:extLst>
              <a:ext uri="{FF2B5EF4-FFF2-40B4-BE49-F238E27FC236}">
                <a16:creationId xmlns:a16="http://schemas.microsoft.com/office/drawing/2014/main" id="{E7A87F75-D229-7E84-93B2-7EDFE46B8276}"/>
              </a:ext>
            </a:extLst>
          </p:cNvPr>
          <p:cNvSpPr/>
          <p:nvPr/>
        </p:nvSpPr>
        <p:spPr>
          <a:xfrm>
            <a:off x="335666" y="127322"/>
            <a:ext cx="11516809" cy="6643868"/>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1" name="표 81">
            <a:extLst>
              <a:ext uri="{FF2B5EF4-FFF2-40B4-BE49-F238E27FC236}">
                <a16:creationId xmlns:a16="http://schemas.microsoft.com/office/drawing/2014/main" id="{7FDC1F10-C451-E622-07A2-2C8CC9FECF38}"/>
              </a:ext>
            </a:extLst>
          </p:cNvPr>
          <p:cNvGraphicFramePr>
            <a:graphicFrameLocks noGrp="1"/>
          </p:cNvGraphicFramePr>
          <p:nvPr>
            <p:extLst>
              <p:ext uri="{D42A27DB-BD31-4B8C-83A1-F6EECF244321}">
                <p14:modId xmlns:p14="http://schemas.microsoft.com/office/powerpoint/2010/main" val="5219802"/>
              </p:ext>
            </p:extLst>
          </p:nvPr>
        </p:nvGraphicFramePr>
        <p:xfrm>
          <a:off x="3877537" y="2205659"/>
          <a:ext cx="7660540" cy="4237620"/>
        </p:xfrm>
        <a:graphic>
          <a:graphicData uri="http://schemas.openxmlformats.org/drawingml/2006/table">
            <a:tbl>
              <a:tblPr firstRow="1" bandRow="1">
                <a:tableStyleId>{5940675A-B579-460E-94D1-54222C63F5DA}</a:tableStyleId>
              </a:tblPr>
              <a:tblGrid>
                <a:gridCol w="766054">
                  <a:extLst>
                    <a:ext uri="{9D8B030D-6E8A-4147-A177-3AD203B41FA5}">
                      <a16:colId xmlns:a16="http://schemas.microsoft.com/office/drawing/2014/main" val="3829653657"/>
                    </a:ext>
                  </a:extLst>
                </a:gridCol>
                <a:gridCol w="766054">
                  <a:extLst>
                    <a:ext uri="{9D8B030D-6E8A-4147-A177-3AD203B41FA5}">
                      <a16:colId xmlns:a16="http://schemas.microsoft.com/office/drawing/2014/main" val="3199373035"/>
                    </a:ext>
                  </a:extLst>
                </a:gridCol>
                <a:gridCol w="766054">
                  <a:extLst>
                    <a:ext uri="{9D8B030D-6E8A-4147-A177-3AD203B41FA5}">
                      <a16:colId xmlns:a16="http://schemas.microsoft.com/office/drawing/2014/main" val="3999269524"/>
                    </a:ext>
                  </a:extLst>
                </a:gridCol>
                <a:gridCol w="766054">
                  <a:extLst>
                    <a:ext uri="{9D8B030D-6E8A-4147-A177-3AD203B41FA5}">
                      <a16:colId xmlns:a16="http://schemas.microsoft.com/office/drawing/2014/main" val="1606840213"/>
                    </a:ext>
                  </a:extLst>
                </a:gridCol>
                <a:gridCol w="766054">
                  <a:extLst>
                    <a:ext uri="{9D8B030D-6E8A-4147-A177-3AD203B41FA5}">
                      <a16:colId xmlns:a16="http://schemas.microsoft.com/office/drawing/2014/main" val="1280590188"/>
                    </a:ext>
                  </a:extLst>
                </a:gridCol>
                <a:gridCol w="766054">
                  <a:extLst>
                    <a:ext uri="{9D8B030D-6E8A-4147-A177-3AD203B41FA5}">
                      <a16:colId xmlns:a16="http://schemas.microsoft.com/office/drawing/2014/main" val="4041243158"/>
                    </a:ext>
                  </a:extLst>
                </a:gridCol>
                <a:gridCol w="766054">
                  <a:extLst>
                    <a:ext uri="{9D8B030D-6E8A-4147-A177-3AD203B41FA5}">
                      <a16:colId xmlns:a16="http://schemas.microsoft.com/office/drawing/2014/main" val="2809445382"/>
                    </a:ext>
                  </a:extLst>
                </a:gridCol>
                <a:gridCol w="766054">
                  <a:extLst>
                    <a:ext uri="{9D8B030D-6E8A-4147-A177-3AD203B41FA5}">
                      <a16:colId xmlns:a16="http://schemas.microsoft.com/office/drawing/2014/main" val="784500889"/>
                    </a:ext>
                  </a:extLst>
                </a:gridCol>
                <a:gridCol w="766054">
                  <a:extLst>
                    <a:ext uri="{9D8B030D-6E8A-4147-A177-3AD203B41FA5}">
                      <a16:colId xmlns:a16="http://schemas.microsoft.com/office/drawing/2014/main" val="1722322931"/>
                    </a:ext>
                  </a:extLst>
                </a:gridCol>
                <a:gridCol w="766054">
                  <a:extLst>
                    <a:ext uri="{9D8B030D-6E8A-4147-A177-3AD203B41FA5}">
                      <a16:colId xmlns:a16="http://schemas.microsoft.com/office/drawing/2014/main" val="2215834105"/>
                    </a:ext>
                  </a:extLst>
                </a:gridCol>
              </a:tblGrid>
              <a:tr h="4237620">
                <a:tc>
                  <a:txBody>
                    <a:bodyPr/>
                    <a:lstStyle/>
                    <a:p>
                      <a:pPr latinLnBrk="1"/>
                      <a:endParaRPr lang="ko-KR" altLang="en-US" sz="1000" dirty="0"/>
                    </a:p>
                  </a:txBody>
                  <a:tcPr>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solidFill>
                      <a:schemeClr val="bg1"/>
                    </a:solidFill>
                  </a:tcPr>
                </a:tc>
                <a:tc>
                  <a:txBody>
                    <a:bodyPr/>
                    <a:lstStyle/>
                    <a:p>
                      <a:pPr latinLnBrk="1"/>
                      <a:endParaRPr lang="ko-KR" altLang="en-US" sz="1000" dirty="0"/>
                    </a:p>
                  </a:txBody>
                  <a:tcP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452873017"/>
                  </a:ext>
                </a:extLst>
              </a:tr>
            </a:tbl>
          </a:graphicData>
        </a:graphic>
      </p:graphicFrame>
      <p:sp>
        <p:nvSpPr>
          <p:cNvPr id="11" name="TextBox 38">
            <a:extLst>
              <a:ext uri="{FF2B5EF4-FFF2-40B4-BE49-F238E27FC236}">
                <a16:creationId xmlns:a16="http://schemas.microsoft.com/office/drawing/2014/main" id="{541EF0F2-DD0C-B81A-4E04-CE9F6AE276FC}"/>
              </a:ext>
            </a:extLst>
          </p:cNvPr>
          <p:cNvSpPr txBox="1"/>
          <p:nvPr/>
        </p:nvSpPr>
        <p:spPr>
          <a:xfrm>
            <a:off x="805379" y="2205659"/>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프로젝트 주제 선정</a:t>
            </a:r>
            <a:endParaRPr lang="en-US" altLang="ko-KR" sz="2400" spc="100" dirty="0">
              <a:solidFill>
                <a:srgbClr val="FFFFFF"/>
              </a:solidFill>
              <a:latin typeface="KCC-간판체" panose="02000600000000000000" pitchFamily="2" charset="-127"/>
              <a:ea typeface="KCC-간판체" panose="02000600000000000000" pitchFamily="2" charset="-127"/>
            </a:endParaRPr>
          </a:p>
        </p:txBody>
      </p:sp>
      <p:sp>
        <p:nvSpPr>
          <p:cNvPr id="12" name="TextBox 38">
            <a:extLst>
              <a:ext uri="{FF2B5EF4-FFF2-40B4-BE49-F238E27FC236}">
                <a16:creationId xmlns:a16="http://schemas.microsoft.com/office/drawing/2014/main" id="{3D0890CE-D666-B865-E301-EDC7431C7F4A}"/>
              </a:ext>
            </a:extLst>
          </p:cNvPr>
          <p:cNvSpPr txBox="1"/>
          <p:nvPr/>
        </p:nvSpPr>
        <p:spPr>
          <a:xfrm>
            <a:off x="805379" y="2666716"/>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역할분담</a:t>
            </a:r>
          </a:p>
        </p:txBody>
      </p:sp>
      <p:sp>
        <p:nvSpPr>
          <p:cNvPr id="13" name="TextBox 38">
            <a:extLst>
              <a:ext uri="{FF2B5EF4-FFF2-40B4-BE49-F238E27FC236}">
                <a16:creationId xmlns:a16="http://schemas.microsoft.com/office/drawing/2014/main" id="{9DF8D481-1F2E-559C-D257-94BFA166E22A}"/>
              </a:ext>
            </a:extLst>
          </p:cNvPr>
          <p:cNvSpPr txBox="1"/>
          <p:nvPr/>
        </p:nvSpPr>
        <p:spPr>
          <a:xfrm>
            <a:off x="805379" y="3166430"/>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세부기능구현</a:t>
            </a:r>
          </a:p>
        </p:txBody>
      </p:sp>
      <p:sp>
        <p:nvSpPr>
          <p:cNvPr id="14" name="TextBox 38">
            <a:extLst>
              <a:ext uri="{FF2B5EF4-FFF2-40B4-BE49-F238E27FC236}">
                <a16:creationId xmlns:a16="http://schemas.microsoft.com/office/drawing/2014/main" id="{39E280A3-3C5A-CD0A-266F-7C878B26FA2B}"/>
              </a:ext>
            </a:extLst>
          </p:cNvPr>
          <p:cNvSpPr txBox="1"/>
          <p:nvPr/>
        </p:nvSpPr>
        <p:spPr>
          <a:xfrm>
            <a:off x="805379" y="3648164"/>
            <a:ext cx="4191026" cy="718145"/>
          </a:xfrm>
          <a:prstGeom prst="rect">
            <a:avLst/>
          </a:prstGeom>
        </p:spPr>
        <p:txBody>
          <a:bodyPr wrap="square" lIns="0" tIns="0" rIns="0" bIns="0" rtlCol="0" anchor="t">
            <a:spAutoFit/>
          </a:bodyPr>
          <a:lstStyle/>
          <a:p>
            <a:pPr algn="just">
              <a:lnSpc>
                <a:spcPts val="2800"/>
              </a:lnSpc>
              <a:spcBef>
                <a:spcPct val="0"/>
              </a:spcBef>
            </a:pPr>
            <a:r>
              <a:rPr lang="ko-KR" altLang="en-US" sz="2400" spc="100" dirty="0" err="1">
                <a:solidFill>
                  <a:srgbClr val="FFFFFF"/>
                </a:solidFill>
                <a:latin typeface="KCC-간판체" panose="02000600000000000000" pitchFamily="2" charset="-127"/>
                <a:ea typeface="KCC-간판체" panose="02000600000000000000" pitchFamily="2" charset="-127"/>
              </a:rPr>
              <a:t>세부기능피드백</a:t>
            </a:r>
            <a:r>
              <a:rPr lang="ko-KR" altLang="en-US" sz="2400" spc="100" dirty="0">
                <a:solidFill>
                  <a:srgbClr val="FFFFFF"/>
                </a:solidFill>
                <a:latin typeface="KCC-간판체" panose="02000600000000000000" pitchFamily="2" charset="-127"/>
                <a:ea typeface="KCC-간판체" panose="02000600000000000000" pitchFamily="2" charset="-127"/>
              </a:rPr>
              <a:t> </a:t>
            </a:r>
            <a:endParaRPr lang="en-US" altLang="ko-KR" sz="2400" spc="100" dirty="0">
              <a:solidFill>
                <a:srgbClr val="FFFFFF"/>
              </a:solidFill>
              <a:latin typeface="KCC-간판체" panose="02000600000000000000" pitchFamily="2" charset="-127"/>
              <a:ea typeface="KCC-간판체" panose="02000600000000000000" pitchFamily="2" charset="-127"/>
            </a:endParaRPr>
          </a:p>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및 </a:t>
            </a:r>
            <a:r>
              <a:rPr lang="ko-KR" altLang="en-US" sz="2400" spc="100" dirty="0" err="1">
                <a:solidFill>
                  <a:srgbClr val="FFFFFF"/>
                </a:solidFill>
                <a:latin typeface="KCC-간판체" panose="02000600000000000000" pitchFamily="2" charset="-127"/>
                <a:ea typeface="KCC-간판체" panose="02000600000000000000" pitchFamily="2" charset="-127"/>
              </a:rPr>
              <a:t>프론트회의</a:t>
            </a:r>
            <a:endParaRPr lang="ko-KR" altLang="en-US" sz="2400" spc="100" dirty="0">
              <a:solidFill>
                <a:srgbClr val="FFFFFF"/>
              </a:solidFill>
              <a:latin typeface="KCC-간판체" panose="02000600000000000000" pitchFamily="2" charset="-127"/>
              <a:ea typeface="KCC-간판체" panose="02000600000000000000" pitchFamily="2" charset="-127"/>
            </a:endParaRPr>
          </a:p>
        </p:txBody>
      </p:sp>
      <p:sp>
        <p:nvSpPr>
          <p:cNvPr id="15" name="TextBox 38">
            <a:extLst>
              <a:ext uri="{FF2B5EF4-FFF2-40B4-BE49-F238E27FC236}">
                <a16:creationId xmlns:a16="http://schemas.microsoft.com/office/drawing/2014/main" id="{3DB8BDE3-A99B-1800-0728-D8774D9CC99A}"/>
              </a:ext>
            </a:extLst>
          </p:cNvPr>
          <p:cNvSpPr txBox="1"/>
          <p:nvPr/>
        </p:nvSpPr>
        <p:spPr>
          <a:xfrm>
            <a:off x="805379" y="4461054"/>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프론트 기능구현</a:t>
            </a:r>
          </a:p>
        </p:txBody>
      </p:sp>
      <p:sp>
        <p:nvSpPr>
          <p:cNvPr id="16" name="TextBox 38">
            <a:extLst>
              <a:ext uri="{FF2B5EF4-FFF2-40B4-BE49-F238E27FC236}">
                <a16:creationId xmlns:a16="http://schemas.microsoft.com/office/drawing/2014/main" id="{CC2B45D2-B967-F25C-C9DD-D5A31A447B0F}"/>
              </a:ext>
            </a:extLst>
          </p:cNvPr>
          <p:cNvSpPr txBox="1"/>
          <p:nvPr/>
        </p:nvSpPr>
        <p:spPr>
          <a:xfrm>
            <a:off x="805379" y="4875811"/>
            <a:ext cx="5290621" cy="718145"/>
          </a:xfrm>
          <a:prstGeom prst="rect">
            <a:avLst/>
          </a:prstGeom>
        </p:spPr>
        <p:txBody>
          <a:bodyPr wrap="square"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프론트 기능 피드백 </a:t>
            </a:r>
            <a:endParaRPr lang="en-US" altLang="ko-KR" sz="2400" spc="100" dirty="0">
              <a:solidFill>
                <a:srgbClr val="FFFFFF"/>
              </a:solidFill>
              <a:latin typeface="KCC-간판체" panose="02000600000000000000" pitchFamily="2" charset="-127"/>
              <a:ea typeface="KCC-간판체" panose="02000600000000000000" pitchFamily="2" charset="-127"/>
            </a:endParaRPr>
          </a:p>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및 추가 기능 구현</a:t>
            </a:r>
          </a:p>
        </p:txBody>
      </p:sp>
      <p:sp>
        <p:nvSpPr>
          <p:cNvPr id="17" name="TextBox 38">
            <a:extLst>
              <a:ext uri="{FF2B5EF4-FFF2-40B4-BE49-F238E27FC236}">
                <a16:creationId xmlns:a16="http://schemas.microsoft.com/office/drawing/2014/main" id="{68DDA283-D962-7178-75AA-74DA6A09501F}"/>
              </a:ext>
            </a:extLst>
          </p:cNvPr>
          <p:cNvSpPr txBox="1"/>
          <p:nvPr/>
        </p:nvSpPr>
        <p:spPr>
          <a:xfrm>
            <a:off x="805379" y="5646067"/>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발표 준비</a:t>
            </a:r>
          </a:p>
        </p:txBody>
      </p:sp>
      <p:sp>
        <p:nvSpPr>
          <p:cNvPr id="18" name="TextBox 38">
            <a:extLst>
              <a:ext uri="{FF2B5EF4-FFF2-40B4-BE49-F238E27FC236}">
                <a16:creationId xmlns:a16="http://schemas.microsoft.com/office/drawing/2014/main" id="{94B8B6C1-0BBE-60B6-E8E3-FBE953CCE19C}"/>
              </a:ext>
            </a:extLst>
          </p:cNvPr>
          <p:cNvSpPr txBox="1"/>
          <p:nvPr/>
        </p:nvSpPr>
        <p:spPr>
          <a:xfrm>
            <a:off x="805379" y="6049249"/>
            <a:ext cx="3220751" cy="359073"/>
          </a:xfrm>
          <a:prstGeom prst="rect">
            <a:avLst/>
          </a:prstGeom>
        </p:spPr>
        <p:txBody>
          <a:bodyPr lIns="0" tIns="0" rIns="0" bIns="0" rtlCol="0" anchor="t">
            <a:spAutoFit/>
          </a:bodyPr>
          <a:lstStyle/>
          <a:p>
            <a:pPr algn="just">
              <a:lnSpc>
                <a:spcPts val="2800"/>
              </a:lnSpc>
              <a:spcBef>
                <a:spcPct val="0"/>
              </a:spcBef>
            </a:pPr>
            <a:r>
              <a:rPr lang="ko-KR" altLang="en-US" sz="2400" spc="100" dirty="0">
                <a:solidFill>
                  <a:srgbClr val="FFFFFF"/>
                </a:solidFill>
                <a:latin typeface="KCC-간판체" panose="02000600000000000000" pitchFamily="2" charset="-127"/>
                <a:ea typeface="KCC-간판체" panose="02000600000000000000" pitchFamily="2" charset="-127"/>
              </a:rPr>
              <a:t>스크럼회의</a:t>
            </a:r>
          </a:p>
        </p:txBody>
      </p:sp>
      <p:sp>
        <p:nvSpPr>
          <p:cNvPr id="19" name="TextBox 34">
            <a:extLst>
              <a:ext uri="{FF2B5EF4-FFF2-40B4-BE49-F238E27FC236}">
                <a16:creationId xmlns:a16="http://schemas.microsoft.com/office/drawing/2014/main" id="{2AFFDDBA-1011-CF97-918A-CCBCB3CFACB9}"/>
              </a:ext>
            </a:extLst>
          </p:cNvPr>
          <p:cNvSpPr txBox="1"/>
          <p:nvPr/>
        </p:nvSpPr>
        <p:spPr>
          <a:xfrm>
            <a:off x="335664" y="345369"/>
            <a:ext cx="11516810" cy="806375"/>
          </a:xfrm>
          <a:prstGeom prst="rect">
            <a:avLst/>
          </a:prstGeom>
        </p:spPr>
        <p:txBody>
          <a:bodyPr wrap="square" lIns="0" tIns="0" rIns="0" bIns="0" rtlCol="0" anchor="t">
            <a:spAutoFit/>
          </a:bodyPr>
          <a:lstStyle/>
          <a:p>
            <a:pPr algn="ctr">
              <a:lnSpc>
                <a:spcPts val="6233"/>
              </a:lnSpc>
            </a:pPr>
            <a:r>
              <a:rPr lang="en-US" sz="5666" dirty="0">
                <a:solidFill>
                  <a:schemeClr val="bg2"/>
                </a:solidFill>
                <a:latin typeface="KCC-간판체" panose="02000600000000000000" pitchFamily="2" charset="-127"/>
                <a:ea typeface="KCC-간판체" panose="02000600000000000000" pitchFamily="2" charset="-127"/>
              </a:rPr>
              <a:t>CAFE.C PROJECT </a:t>
            </a:r>
          </a:p>
        </p:txBody>
      </p:sp>
      <p:sp>
        <p:nvSpPr>
          <p:cNvPr id="25" name="TextBox 34">
            <a:extLst>
              <a:ext uri="{FF2B5EF4-FFF2-40B4-BE49-F238E27FC236}">
                <a16:creationId xmlns:a16="http://schemas.microsoft.com/office/drawing/2014/main" id="{56BFEFC1-62E1-9025-A550-B9178C4AA05C}"/>
              </a:ext>
            </a:extLst>
          </p:cNvPr>
          <p:cNvSpPr txBox="1"/>
          <p:nvPr/>
        </p:nvSpPr>
        <p:spPr>
          <a:xfrm>
            <a:off x="335665" y="828682"/>
            <a:ext cx="11516809" cy="714939"/>
          </a:xfrm>
          <a:prstGeom prst="rect">
            <a:avLst/>
          </a:prstGeom>
        </p:spPr>
        <p:txBody>
          <a:bodyPr wrap="square" lIns="0" tIns="0" rIns="0" bIns="0" rtlCol="0" anchor="t">
            <a:spAutoFit/>
          </a:bodyPr>
          <a:lstStyle/>
          <a:p>
            <a:pPr algn="ctr">
              <a:lnSpc>
                <a:spcPts val="6233"/>
              </a:lnSpc>
            </a:pPr>
            <a:r>
              <a:rPr lang="en-US" sz="3200" dirty="0">
                <a:solidFill>
                  <a:schemeClr val="bg2"/>
                </a:solidFill>
                <a:latin typeface="KCC-간판체" panose="02000600000000000000" pitchFamily="2" charset="-127"/>
                <a:ea typeface="KCC-간판체" panose="02000600000000000000" pitchFamily="2" charset="-127"/>
              </a:rPr>
              <a:t>-</a:t>
            </a:r>
            <a:r>
              <a:rPr lang="ko-KR" altLang="en-US" sz="3200" dirty="0">
                <a:solidFill>
                  <a:schemeClr val="bg2"/>
                </a:solidFill>
                <a:latin typeface="KCC-간판체" panose="02000600000000000000" pitchFamily="2" charset="-127"/>
                <a:ea typeface="KCC-간판체" panose="02000600000000000000" pitchFamily="2" charset="-127"/>
              </a:rPr>
              <a:t>일정 </a:t>
            </a:r>
            <a:r>
              <a:rPr lang="en-US" altLang="ko-KR" sz="3200" dirty="0">
                <a:solidFill>
                  <a:schemeClr val="bg2"/>
                </a:solidFill>
                <a:latin typeface="KCC-간판체" panose="02000600000000000000" pitchFamily="2" charset="-127"/>
                <a:ea typeface="KCC-간판체" panose="02000600000000000000" pitchFamily="2" charset="-127"/>
              </a:rPr>
              <a:t>: </a:t>
            </a:r>
            <a:r>
              <a:rPr lang="ko-KR" altLang="en-US" sz="3200" dirty="0" err="1">
                <a:solidFill>
                  <a:schemeClr val="bg2"/>
                </a:solidFill>
                <a:latin typeface="KCC-간판체" panose="02000600000000000000" pitchFamily="2" charset="-127"/>
                <a:ea typeface="KCC-간판체" panose="02000600000000000000" pitchFamily="2" charset="-127"/>
              </a:rPr>
              <a:t>간트</a:t>
            </a:r>
            <a:r>
              <a:rPr lang="ko-KR" altLang="en-US" sz="3200" dirty="0">
                <a:solidFill>
                  <a:schemeClr val="bg2"/>
                </a:solidFill>
                <a:latin typeface="KCC-간판체" panose="02000600000000000000" pitchFamily="2" charset="-127"/>
                <a:ea typeface="KCC-간판체" panose="02000600000000000000" pitchFamily="2" charset="-127"/>
              </a:rPr>
              <a:t> 차트</a:t>
            </a:r>
            <a:r>
              <a:rPr lang="en-US" altLang="ko-KR" sz="3200" dirty="0">
                <a:solidFill>
                  <a:schemeClr val="bg2"/>
                </a:solidFill>
                <a:latin typeface="KCC-간판체" panose="02000600000000000000" pitchFamily="2" charset="-127"/>
                <a:ea typeface="KCC-간판체" panose="02000600000000000000" pitchFamily="2" charset="-127"/>
              </a:rPr>
              <a:t>-</a:t>
            </a:r>
            <a:endParaRPr lang="en-US" sz="3200" dirty="0">
              <a:solidFill>
                <a:schemeClr val="bg2"/>
              </a:solidFill>
              <a:latin typeface="KCC-간판체" panose="02000600000000000000" pitchFamily="2" charset="-127"/>
              <a:ea typeface="KCC-간판체" panose="02000600000000000000" pitchFamily="2" charset="-127"/>
            </a:endParaRPr>
          </a:p>
        </p:txBody>
      </p:sp>
      <p:sp>
        <p:nvSpPr>
          <p:cNvPr id="26" name="TextBox 38">
            <a:extLst>
              <a:ext uri="{FF2B5EF4-FFF2-40B4-BE49-F238E27FC236}">
                <a16:creationId xmlns:a16="http://schemas.microsoft.com/office/drawing/2014/main" id="{306DF68E-BF2A-2970-1426-4888BA79388D}"/>
              </a:ext>
            </a:extLst>
          </p:cNvPr>
          <p:cNvSpPr txBox="1"/>
          <p:nvPr/>
        </p:nvSpPr>
        <p:spPr>
          <a:xfrm>
            <a:off x="3884248"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4/19</a:t>
            </a:r>
          </a:p>
        </p:txBody>
      </p:sp>
      <p:sp>
        <p:nvSpPr>
          <p:cNvPr id="27" name="TextBox 38">
            <a:extLst>
              <a:ext uri="{FF2B5EF4-FFF2-40B4-BE49-F238E27FC236}">
                <a16:creationId xmlns:a16="http://schemas.microsoft.com/office/drawing/2014/main" id="{78432F45-18A6-B18A-AC92-B62B99EAD704}"/>
              </a:ext>
            </a:extLst>
          </p:cNvPr>
          <p:cNvSpPr txBox="1"/>
          <p:nvPr/>
        </p:nvSpPr>
        <p:spPr>
          <a:xfrm>
            <a:off x="660365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27</a:t>
            </a:r>
          </a:p>
        </p:txBody>
      </p:sp>
      <p:sp>
        <p:nvSpPr>
          <p:cNvPr id="28" name="TextBox 38">
            <a:extLst>
              <a:ext uri="{FF2B5EF4-FFF2-40B4-BE49-F238E27FC236}">
                <a16:creationId xmlns:a16="http://schemas.microsoft.com/office/drawing/2014/main" id="{F7003550-C440-D1C3-61C8-F7DDB26F5B0C}"/>
              </a:ext>
            </a:extLst>
          </p:cNvPr>
          <p:cNvSpPr txBox="1"/>
          <p:nvPr/>
        </p:nvSpPr>
        <p:spPr>
          <a:xfrm>
            <a:off x="6908923"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28</a:t>
            </a:r>
          </a:p>
        </p:txBody>
      </p:sp>
      <p:sp>
        <p:nvSpPr>
          <p:cNvPr id="29" name="TextBox 38">
            <a:extLst>
              <a:ext uri="{FF2B5EF4-FFF2-40B4-BE49-F238E27FC236}">
                <a16:creationId xmlns:a16="http://schemas.microsoft.com/office/drawing/2014/main" id="{82305CCD-D25F-8AF1-8FB7-02CF1AC7FD6D}"/>
              </a:ext>
            </a:extLst>
          </p:cNvPr>
          <p:cNvSpPr txBox="1"/>
          <p:nvPr/>
        </p:nvSpPr>
        <p:spPr>
          <a:xfrm>
            <a:off x="7248448"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29</a:t>
            </a:r>
          </a:p>
        </p:txBody>
      </p:sp>
      <p:sp>
        <p:nvSpPr>
          <p:cNvPr id="30" name="TextBox 38">
            <a:extLst>
              <a:ext uri="{FF2B5EF4-FFF2-40B4-BE49-F238E27FC236}">
                <a16:creationId xmlns:a16="http://schemas.microsoft.com/office/drawing/2014/main" id="{07CF52FA-4B84-95A5-69E5-C75247C41EBF}"/>
              </a:ext>
            </a:extLst>
          </p:cNvPr>
          <p:cNvSpPr txBox="1"/>
          <p:nvPr/>
        </p:nvSpPr>
        <p:spPr>
          <a:xfrm>
            <a:off x="7553739"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30</a:t>
            </a:r>
          </a:p>
        </p:txBody>
      </p:sp>
      <p:sp>
        <p:nvSpPr>
          <p:cNvPr id="31" name="TextBox 38">
            <a:extLst>
              <a:ext uri="{FF2B5EF4-FFF2-40B4-BE49-F238E27FC236}">
                <a16:creationId xmlns:a16="http://schemas.microsoft.com/office/drawing/2014/main" id="{2A9C960D-C749-41D2-EDB8-C8D45968D8C9}"/>
              </a:ext>
            </a:extLst>
          </p:cNvPr>
          <p:cNvSpPr txBox="1"/>
          <p:nvPr/>
        </p:nvSpPr>
        <p:spPr>
          <a:xfrm>
            <a:off x="7933302"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5/01</a:t>
            </a:r>
          </a:p>
        </p:txBody>
      </p:sp>
      <p:sp>
        <p:nvSpPr>
          <p:cNvPr id="32" name="TextBox 38">
            <a:extLst>
              <a:ext uri="{FF2B5EF4-FFF2-40B4-BE49-F238E27FC236}">
                <a16:creationId xmlns:a16="http://schemas.microsoft.com/office/drawing/2014/main" id="{44C76847-1F3F-1FB7-C582-D612709BF7DC}"/>
              </a:ext>
            </a:extLst>
          </p:cNvPr>
          <p:cNvSpPr txBox="1"/>
          <p:nvPr/>
        </p:nvSpPr>
        <p:spPr>
          <a:xfrm>
            <a:off x="8490736"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02</a:t>
            </a:r>
          </a:p>
        </p:txBody>
      </p:sp>
      <p:sp>
        <p:nvSpPr>
          <p:cNvPr id="33" name="TextBox 38">
            <a:extLst>
              <a:ext uri="{FF2B5EF4-FFF2-40B4-BE49-F238E27FC236}">
                <a16:creationId xmlns:a16="http://schemas.microsoft.com/office/drawing/2014/main" id="{A179B0EE-70BC-AE0F-8D49-B67EFD8C7291}"/>
              </a:ext>
            </a:extLst>
          </p:cNvPr>
          <p:cNvSpPr txBox="1"/>
          <p:nvPr/>
        </p:nvSpPr>
        <p:spPr>
          <a:xfrm>
            <a:off x="8840553"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03</a:t>
            </a:r>
          </a:p>
        </p:txBody>
      </p:sp>
      <p:sp>
        <p:nvSpPr>
          <p:cNvPr id="34" name="TextBox 38">
            <a:extLst>
              <a:ext uri="{FF2B5EF4-FFF2-40B4-BE49-F238E27FC236}">
                <a16:creationId xmlns:a16="http://schemas.microsoft.com/office/drawing/2014/main" id="{30398045-22E7-BEB7-2886-42977EA9D8C7}"/>
              </a:ext>
            </a:extLst>
          </p:cNvPr>
          <p:cNvSpPr txBox="1"/>
          <p:nvPr/>
        </p:nvSpPr>
        <p:spPr>
          <a:xfrm>
            <a:off x="9197491"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04</a:t>
            </a:r>
          </a:p>
        </p:txBody>
      </p:sp>
      <p:sp>
        <p:nvSpPr>
          <p:cNvPr id="35" name="TextBox 38">
            <a:extLst>
              <a:ext uri="{FF2B5EF4-FFF2-40B4-BE49-F238E27FC236}">
                <a16:creationId xmlns:a16="http://schemas.microsoft.com/office/drawing/2014/main" id="{2C026442-67F7-ACFC-9ABF-4B8883D7444C}"/>
              </a:ext>
            </a:extLst>
          </p:cNvPr>
          <p:cNvSpPr txBox="1"/>
          <p:nvPr/>
        </p:nvSpPr>
        <p:spPr>
          <a:xfrm>
            <a:off x="9533756"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05</a:t>
            </a:r>
          </a:p>
        </p:txBody>
      </p:sp>
      <p:sp>
        <p:nvSpPr>
          <p:cNvPr id="45" name="TextBox 38">
            <a:extLst>
              <a:ext uri="{FF2B5EF4-FFF2-40B4-BE49-F238E27FC236}">
                <a16:creationId xmlns:a16="http://schemas.microsoft.com/office/drawing/2014/main" id="{E84E893C-3AEB-8D97-5A0D-155199F7BF50}"/>
              </a:ext>
            </a:extLst>
          </p:cNvPr>
          <p:cNvSpPr txBox="1"/>
          <p:nvPr/>
        </p:nvSpPr>
        <p:spPr>
          <a:xfrm>
            <a:off x="987935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06</a:t>
            </a:r>
          </a:p>
        </p:txBody>
      </p:sp>
      <p:sp>
        <p:nvSpPr>
          <p:cNvPr id="46" name="TextBox 38">
            <a:extLst>
              <a:ext uri="{FF2B5EF4-FFF2-40B4-BE49-F238E27FC236}">
                <a16:creationId xmlns:a16="http://schemas.microsoft.com/office/drawing/2014/main" id="{63786448-1136-4608-1B42-6B02FA330637}"/>
              </a:ext>
            </a:extLst>
          </p:cNvPr>
          <p:cNvSpPr txBox="1"/>
          <p:nvPr/>
        </p:nvSpPr>
        <p:spPr>
          <a:xfrm>
            <a:off x="1023144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07</a:t>
            </a:r>
          </a:p>
        </p:txBody>
      </p:sp>
      <p:sp>
        <p:nvSpPr>
          <p:cNvPr id="50" name="TextBox 38">
            <a:extLst>
              <a:ext uri="{FF2B5EF4-FFF2-40B4-BE49-F238E27FC236}">
                <a16:creationId xmlns:a16="http://schemas.microsoft.com/office/drawing/2014/main" id="{3B82BD15-9363-7407-7B0F-BF978DED09E6}"/>
              </a:ext>
            </a:extLst>
          </p:cNvPr>
          <p:cNvSpPr txBox="1"/>
          <p:nvPr/>
        </p:nvSpPr>
        <p:spPr>
          <a:xfrm>
            <a:off x="10570969"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08</a:t>
            </a:r>
          </a:p>
        </p:txBody>
      </p:sp>
      <p:sp>
        <p:nvSpPr>
          <p:cNvPr id="51" name="TextBox 38">
            <a:extLst>
              <a:ext uri="{FF2B5EF4-FFF2-40B4-BE49-F238E27FC236}">
                <a16:creationId xmlns:a16="http://schemas.microsoft.com/office/drawing/2014/main" id="{12C4564D-AE46-419F-28F4-90422DE2E54C}"/>
              </a:ext>
            </a:extLst>
          </p:cNvPr>
          <p:cNvSpPr txBox="1"/>
          <p:nvPr/>
        </p:nvSpPr>
        <p:spPr>
          <a:xfrm>
            <a:off x="1091049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09</a:t>
            </a:r>
          </a:p>
        </p:txBody>
      </p:sp>
      <p:sp>
        <p:nvSpPr>
          <p:cNvPr id="52" name="TextBox 38">
            <a:extLst>
              <a:ext uri="{FF2B5EF4-FFF2-40B4-BE49-F238E27FC236}">
                <a16:creationId xmlns:a16="http://schemas.microsoft.com/office/drawing/2014/main" id="{BB92E5AC-45C3-1CD8-14A6-A701280D4F73}"/>
              </a:ext>
            </a:extLst>
          </p:cNvPr>
          <p:cNvSpPr txBox="1"/>
          <p:nvPr/>
        </p:nvSpPr>
        <p:spPr>
          <a:xfrm>
            <a:off x="1126258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10</a:t>
            </a:r>
          </a:p>
        </p:txBody>
      </p:sp>
      <p:cxnSp>
        <p:nvCxnSpPr>
          <p:cNvPr id="56" name="직선 연결선 55">
            <a:extLst>
              <a:ext uri="{FF2B5EF4-FFF2-40B4-BE49-F238E27FC236}">
                <a16:creationId xmlns:a16="http://schemas.microsoft.com/office/drawing/2014/main" id="{7C5D1142-E93B-F1CC-0C25-FC985C2AEA43}"/>
              </a:ext>
            </a:extLst>
          </p:cNvPr>
          <p:cNvCxnSpPr>
            <a:cxnSpLocks/>
          </p:cNvCxnSpPr>
          <p:nvPr/>
        </p:nvCxnSpPr>
        <p:spPr>
          <a:xfrm>
            <a:off x="3611301" y="2194084"/>
            <a:ext cx="0" cy="4249195"/>
          </a:xfrm>
          <a:prstGeom prst="line">
            <a:avLst/>
          </a:prstGeom>
          <a:ln>
            <a:solidFill>
              <a:srgbClr val="ECE6E0"/>
            </a:solidFill>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7275E596-E3EF-F69C-CA93-80861ECABE95}"/>
              </a:ext>
            </a:extLst>
          </p:cNvPr>
          <p:cNvSpPr/>
          <p:nvPr/>
        </p:nvSpPr>
        <p:spPr>
          <a:xfrm>
            <a:off x="3884248" y="2205659"/>
            <a:ext cx="477547" cy="343426"/>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6039FD90-E718-03E1-6483-9449FE9F756E}"/>
              </a:ext>
            </a:extLst>
          </p:cNvPr>
          <p:cNvSpPr/>
          <p:nvPr/>
        </p:nvSpPr>
        <p:spPr>
          <a:xfrm>
            <a:off x="3884248" y="2687330"/>
            <a:ext cx="477544" cy="347109"/>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id="{A394E55F-85B3-3B77-9C8E-43BF1F9A00E1}"/>
              </a:ext>
            </a:extLst>
          </p:cNvPr>
          <p:cNvSpPr/>
          <p:nvPr/>
        </p:nvSpPr>
        <p:spPr>
          <a:xfrm>
            <a:off x="3884247" y="3169003"/>
            <a:ext cx="5560692" cy="342000"/>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4B839ECE-BA68-1322-16AA-DAF122B61079}"/>
              </a:ext>
            </a:extLst>
          </p:cNvPr>
          <p:cNvSpPr/>
          <p:nvPr/>
        </p:nvSpPr>
        <p:spPr>
          <a:xfrm>
            <a:off x="5734952" y="3849933"/>
            <a:ext cx="5052642" cy="342000"/>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6080980F-A920-B58A-77B7-BEF02EA2CC6F}"/>
              </a:ext>
            </a:extLst>
          </p:cNvPr>
          <p:cNvSpPr/>
          <p:nvPr/>
        </p:nvSpPr>
        <p:spPr>
          <a:xfrm>
            <a:off x="5734951" y="4486280"/>
            <a:ext cx="5052635" cy="342000"/>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4634007C-18EE-44AB-A53B-C2BE53E2ABEB}"/>
              </a:ext>
            </a:extLst>
          </p:cNvPr>
          <p:cNvSpPr/>
          <p:nvPr/>
        </p:nvSpPr>
        <p:spPr>
          <a:xfrm>
            <a:off x="7932340" y="5037357"/>
            <a:ext cx="2855245" cy="342000"/>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39606C4E-7F07-452E-6739-CB854A88BBD9}"/>
              </a:ext>
            </a:extLst>
          </p:cNvPr>
          <p:cNvSpPr/>
          <p:nvPr/>
        </p:nvSpPr>
        <p:spPr>
          <a:xfrm>
            <a:off x="10787584" y="5619608"/>
            <a:ext cx="757199" cy="341999"/>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4C1CE694-7DC9-1FEA-144C-46679FCF1792}"/>
              </a:ext>
            </a:extLst>
          </p:cNvPr>
          <p:cNvSpPr/>
          <p:nvPr/>
        </p:nvSpPr>
        <p:spPr>
          <a:xfrm>
            <a:off x="3884247" y="6101280"/>
            <a:ext cx="7660535" cy="341999"/>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38">
            <a:extLst>
              <a:ext uri="{FF2B5EF4-FFF2-40B4-BE49-F238E27FC236}">
                <a16:creationId xmlns:a16="http://schemas.microsoft.com/office/drawing/2014/main" id="{0F195C43-E3DA-91ED-A48C-93712FA48D71}"/>
              </a:ext>
            </a:extLst>
          </p:cNvPr>
          <p:cNvSpPr txBox="1"/>
          <p:nvPr/>
        </p:nvSpPr>
        <p:spPr>
          <a:xfrm>
            <a:off x="4486371"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20</a:t>
            </a:r>
          </a:p>
        </p:txBody>
      </p:sp>
      <p:sp>
        <p:nvSpPr>
          <p:cNvPr id="73" name="TextBox 38">
            <a:extLst>
              <a:ext uri="{FF2B5EF4-FFF2-40B4-BE49-F238E27FC236}">
                <a16:creationId xmlns:a16="http://schemas.microsoft.com/office/drawing/2014/main" id="{34373A2E-260C-8BBE-D113-5D08B2B86EE6}"/>
              </a:ext>
            </a:extLst>
          </p:cNvPr>
          <p:cNvSpPr txBox="1"/>
          <p:nvPr/>
        </p:nvSpPr>
        <p:spPr>
          <a:xfrm>
            <a:off x="4813728"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21</a:t>
            </a:r>
          </a:p>
        </p:txBody>
      </p:sp>
      <p:sp>
        <p:nvSpPr>
          <p:cNvPr id="74" name="TextBox 38">
            <a:extLst>
              <a:ext uri="{FF2B5EF4-FFF2-40B4-BE49-F238E27FC236}">
                <a16:creationId xmlns:a16="http://schemas.microsoft.com/office/drawing/2014/main" id="{9DB3607C-22A7-8FD4-F1AB-8DE4F9960790}"/>
              </a:ext>
            </a:extLst>
          </p:cNvPr>
          <p:cNvSpPr txBox="1"/>
          <p:nvPr/>
        </p:nvSpPr>
        <p:spPr>
          <a:xfrm>
            <a:off x="5101730"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22</a:t>
            </a:r>
          </a:p>
        </p:txBody>
      </p:sp>
      <p:sp>
        <p:nvSpPr>
          <p:cNvPr id="75" name="TextBox 38">
            <a:extLst>
              <a:ext uri="{FF2B5EF4-FFF2-40B4-BE49-F238E27FC236}">
                <a16:creationId xmlns:a16="http://schemas.microsoft.com/office/drawing/2014/main" id="{7C95D37E-93EB-71C7-B2DC-7C7D750F318B}"/>
              </a:ext>
            </a:extLst>
          </p:cNvPr>
          <p:cNvSpPr txBox="1"/>
          <p:nvPr/>
        </p:nvSpPr>
        <p:spPr>
          <a:xfrm>
            <a:off x="5410888"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23</a:t>
            </a:r>
          </a:p>
        </p:txBody>
      </p:sp>
      <p:sp>
        <p:nvSpPr>
          <p:cNvPr id="76" name="TextBox 38">
            <a:extLst>
              <a:ext uri="{FF2B5EF4-FFF2-40B4-BE49-F238E27FC236}">
                <a16:creationId xmlns:a16="http://schemas.microsoft.com/office/drawing/2014/main" id="{82152546-353F-E200-FFB9-EAC0F5314B83}"/>
              </a:ext>
            </a:extLst>
          </p:cNvPr>
          <p:cNvSpPr txBox="1"/>
          <p:nvPr/>
        </p:nvSpPr>
        <p:spPr>
          <a:xfrm>
            <a:off x="5734952"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24</a:t>
            </a:r>
          </a:p>
        </p:txBody>
      </p:sp>
      <p:sp>
        <p:nvSpPr>
          <p:cNvPr id="78" name="TextBox 38">
            <a:extLst>
              <a:ext uri="{FF2B5EF4-FFF2-40B4-BE49-F238E27FC236}">
                <a16:creationId xmlns:a16="http://schemas.microsoft.com/office/drawing/2014/main" id="{DCE0DBEC-CEA3-2C8C-456B-96517915A3D6}"/>
              </a:ext>
            </a:extLst>
          </p:cNvPr>
          <p:cNvSpPr txBox="1"/>
          <p:nvPr/>
        </p:nvSpPr>
        <p:spPr>
          <a:xfrm>
            <a:off x="6022954"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25</a:t>
            </a:r>
          </a:p>
        </p:txBody>
      </p:sp>
      <p:sp>
        <p:nvSpPr>
          <p:cNvPr id="79" name="TextBox 38">
            <a:extLst>
              <a:ext uri="{FF2B5EF4-FFF2-40B4-BE49-F238E27FC236}">
                <a16:creationId xmlns:a16="http://schemas.microsoft.com/office/drawing/2014/main" id="{83D8A2ED-1D7B-4F61-987B-9DF0628F2258}"/>
              </a:ext>
            </a:extLst>
          </p:cNvPr>
          <p:cNvSpPr txBox="1"/>
          <p:nvPr/>
        </p:nvSpPr>
        <p:spPr>
          <a:xfrm>
            <a:off x="6323930" y="1654668"/>
            <a:ext cx="757204" cy="343427"/>
          </a:xfrm>
          <a:prstGeom prst="rect">
            <a:avLst/>
          </a:prstGeom>
        </p:spPr>
        <p:txBody>
          <a:bodyPr wrap="square" lIns="0" tIns="0" rIns="0" bIns="0" rtlCol="0" anchor="t">
            <a:spAutoFit/>
          </a:bodyPr>
          <a:lstStyle/>
          <a:p>
            <a:pPr algn="just">
              <a:lnSpc>
                <a:spcPts val="2800"/>
              </a:lnSpc>
              <a:spcBef>
                <a:spcPct val="0"/>
              </a:spcBef>
            </a:pPr>
            <a:r>
              <a:rPr lang="en-US" altLang="ko-KR" spc="100" dirty="0">
                <a:solidFill>
                  <a:srgbClr val="FFFFFF"/>
                </a:solidFill>
                <a:latin typeface="KCC-간판체" panose="02000600000000000000" pitchFamily="2" charset="-127"/>
                <a:ea typeface="KCC-간판체" panose="02000600000000000000" pitchFamily="2" charset="-127"/>
              </a:rPr>
              <a:t>26</a:t>
            </a:r>
          </a:p>
        </p:txBody>
      </p:sp>
      <p:pic>
        <p:nvPicPr>
          <p:cNvPr id="83" name="Picture 13">
            <a:extLst>
              <a:ext uri="{FF2B5EF4-FFF2-40B4-BE49-F238E27FC236}">
                <a16:creationId xmlns:a16="http://schemas.microsoft.com/office/drawing/2014/main" id="{5FF90DEE-24BB-A428-1A03-DF96D06057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57304">
            <a:off x="-180581" y="6249"/>
            <a:ext cx="1878157" cy="706870"/>
          </a:xfrm>
          <a:prstGeom prst="rect">
            <a:avLst/>
          </a:prstGeom>
        </p:spPr>
      </p:pic>
      <p:pic>
        <p:nvPicPr>
          <p:cNvPr id="84" name="그림 83">
            <a:extLst>
              <a:ext uri="{FF2B5EF4-FFF2-40B4-BE49-F238E27FC236}">
                <a16:creationId xmlns:a16="http://schemas.microsoft.com/office/drawing/2014/main" id="{9CB83F78-53B3-8725-B148-DCB2B030E6BF}"/>
              </a:ext>
            </a:extLst>
          </p:cNvPr>
          <p:cNvPicPr>
            <a:picLocks noChangeAspect="1"/>
          </p:cNvPicPr>
          <p:nvPr/>
        </p:nvPicPr>
        <p:blipFill rotWithShape="1">
          <a:blip r:embed="rId6">
            <a:extLst>
              <a:ext uri="{28A0092B-C50C-407E-A947-70E740481C1C}">
                <a14:useLocalDpi xmlns:a14="http://schemas.microsoft.com/office/drawing/2010/main" val="0"/>
              </a:ext>
            </a:extLst>
          </a:blip>
          <a:srcRect l="7178" t="21824" r="84249" b="18203"/>
          <a:stretch/>
        </p:blipFill>
        <p:spPr>
          <a:xfrm rot="7387677">
            <a:off x="11027774" y="-1307444"/>
            <a:ext cx="880641" cy="3444330"/>
          </a:xfrm>
          <a:prstGeom prst="rect">
            <a:avLst/>
          </a:prstGeom>
        </p:spPr>
      </p:pic>
    </p:spTree>
    <p:extLst>
      <p:ext uri="{BB962C8B-B14F-4D97-AF65-F5344CB8AC3E}">
        <p14:creationId xmlns:p14="http://schemas.microsoft.com/office/powerpoint/2010/main" val="1263701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a:extLst>
              <a:ext uri="{FF2B5EF4-FFF2-40B4-BE49-F238E27FC236}">
                <a16:creationId xmlns:a16="http://schemas.microsoft.com/office/drawing/2014/main" id="{2A1AA977-0C64-8329-EF42-DE57D3A5E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2923" y="5046563"/>
            <a:ext cx="2895524" cy="2700734"/>
          </a:xfrm>
          <a:prstGeom prst="rect">
            <a:avLst/>
          </a:prstGeom>
        </p:spPr>
      </p:pic>
      <p:pic>
        <p:nvPicPr>
          <p:cNvPr id="11" name="Picture 3">
            <a:extLst>
              <a:ext uri="{FF2B5EF4-FFF2-40B4-BE49-F238E27FC236}">
                <a16:creationId xmlns:a16="http://schemas.microsoft.com/office/drawing/2014/main" id="{87534737-7D2C-13C4-5F78-75E5B1281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719047">
            <a:off x="-444137" y="5358105"/>
            <a:ext cx="3087994" cy="1437321"/>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pic>
        <p:nvPicPr>
          <p:cNvPr id="12" name="Picture 12">
            <a:extLst>
              <a:ext uri="{FF2B5EF4-FFF2-40B4-BE49-F238E27FC236}">
                <a16:creationId xmlns:a16="http://schemas.microsoft.com/office/drawing/2014/main" id="{BB78B1BA-D7C1-D7DA-75ED-173E1A99C7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908102">
            <a:off x="-900470" y="-951007"/>
            <a:ext cx="3663031" cy="3416609"/>
          </a:xfrm>
          <a:prstGeom prst="rect">
            <a:avLst/>
          </a:prstGeom>
        </p:spPr>
      </p:pic>
      <p:pic>
        <p:nvPicPr>
          <p:cNvPr id="13" name="Picture 13">
            <a:extLst>
              <a:ext uri="{FF2B5EF4-FFF2-40B4-BE49-F238E27FC236}">
                <a16:creationId xmlns:a16="http://schemas.microsoft.com/office/drawing/2014/main" id="{F101F2CC-AA2E-D167-9A02-5093213C8A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57304">
            <a:off x="2838424" y="1156590"/>
            <a:ext cx="1878157" cy="706870"/>
          </a:xfrm>
          <a:prstGeom prst="rect">
            <a:avLst/>
          </a:prstGeom>
        </p:spPr>
      </p:pic>
      <p:sp>
        <p:nvSpPr>
          <p:cNvPr id="14" name="TextBox 34">
            <a:extLst>
              <a:ext uri="{FF2B5EF4-FFF2-40B4-BE49-F238E27FC236}">
                <a16:creationId xmlns:a16="http://schemas.microsoft.com/office/drawing/2014/main" id="{0C0ED4FC-6CC3-FD94-E2C0-E782F33FBBE5}"/>
              </a:ext>
            </a:extLst>
          </p:cNvPr>
          <p:cNvSpPr txBox="1"/>
          <p:nvPr/>
        </p:nvSpPr>
        <p:spPr>
          <a:xfrm>
            <a:off x="1437821" y="2306848"/>
            <a:ext cx="4658179" cy="1590179"/>
          </a:xfrm>
          <a:prstGeom prst="rect">
            <a:avLst/>
          </a:prstGeom>
        </p:spPr>
        <p:txBody>
          <a:bodyPr lIns="0" tIns="0" rIns="0" bIns="0" rtlCol="0" anchor="t">
            <a:spAutoFit/>
          </a:bodyPr>
          <a:lstStyle/>
          <a:p>
            <a:pPr>
              <a:lnSpc>
                <a:spcPts val="6233"/>
              </a:lnSpc>
            </a:pPr>
            <a:r>
              <a:rPr lang="en-US" sz="5666" dirty="0">
                <a:solidFill>
                  <a:schemeClr val="bg2"/>
                </a:solidFill>
                <a:latin typeface="KCC-간판체" panose="02000600000000000000" pitchFamily="2" charset="-127"/>
                <a:ea typeface="KCC-간판체" panose="02000600000000000000" pitchFamily="2" charset="-127"/>
              </a:rPr>
              <a:t>CAFE.C </a:t>
            </a:r>
          </a:p>
          <a:p>
            <a:pPr>
              <a:lnSpc>
                <a:spcPts val="6233"/>
              </a:lnSpc>
            </a:pPr>
            <a:r>
              <a:rPr lang="en-US" sz="5666" dirty="0">
                <a:solidFill>
                  <a:schemeClr val="bg2"/>
                </a:solidFill>
                <a:latin typeface="KCC-간판체" panose="02000600000000000000" pitchFamily="2" charset="-127"/>
                <a:ea typeface="KCC-간판체" panose="02000600000000000000" pitchFamily="2" charset="-127"/>
              </a:rPr>
              <a:t>PROJECT</a:t>
            </a:r>
          </a:p>
        </p:txBody>
      </p:sp>
      <p:sp>
        <p:nvSpPr>
          <p:cNvPr id="15" name="TextBox 33">
            <a:extLst>
              <a:ext uri="{FF2B5EF4-FFF2-40B4-BE49-F238E27FC236}">
                <a16:creationId xmlns:a16="http://schemas.microsoft.com/office/drawing/2014/main" id="{CCBAE3CF-226D-89F0-2111-F0D1DD4C2C89}"/>
              </a:ext>
            </a:extLst>
          </p:cNvPr>
          <p:cNvSpPr txBox="1"/>
          <p:nvPr/>
        </p:nvSpPr>
        <p:spPr>
          <a:xfrm>
            <a:off x="1437821" y="4419281"/>
            <a:ext cx="4658179" cy="517962"/>
          </a:xfrm>
          <a:prstGeom prst="rect">
            <a:avLst/>
          </a:prstGeom>
        </p:spPr>
        <p:txBody>
          <a:bodyPr lIns="0" tIns="0" rIns="0" bIns="0" rtlCol="0" anchor="t">
            <a:spAutoFit/>
          </a:bodyPr>
          <a:lstStyle/>
          <a:p>
            <a:pPr>
              <a:lnSpc>
                <a:spcPts val="3169"/>
              </a:lnSpc>
            </a:pPr>
            <a:r>
              <a:rPr lang="ko-KR" altLang="en-US" sz="5670" dirty="0">
                <a:solidFill>
                  <a:schemeClr val="bg2"/>
                </a:solidFill>
                <a:latin typeface="KCC-간판체" panose="02000600000000000000" pitchFamily="2" charset="-127"/>
                <a:ea typeface="KCC-간판체" panose="02000600000000000000" pitchFamily="2" charset="-127"/>
              </a:rPr>
              <a:t>웹사이트 시연</a:t>
            </a:r>
            <a:endParaRPr lang="en-US" sz="5670" dirty="0">
              <a:solidFill>
                <a:schemeClr val="bg2"/>
              </a:solidFill>
              <a:latin typeface="KCC-간판체" panose="02000600000000000000" pitchFamily="2" charset="-127"/>
              <a:ea typeface="KCC-간판체" panose="02000600000000000000" pitchFamily="2" charset="-127"/>
            </a:endParaRPr>
          </a:p>
        </p:txBody>
      </p:sp>
      <p:pic>
        <p:nvPicPr>
          <p:cNvPr id="17" name="Picture 4">
            <a:extLst>
              <a:ext uri="{FF2B5EF4-FFF2-40B4-BE49-F238E27FC236}">
                <a16:creationId xmlns:a16="http://schemas.microsoft.com/office/drawing/2014/main" id="{3E783F86-B50F-F0EB-6FFD-FBDE2E68C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6247">
            <a:off x="6984880" y="-1091200"/>
            <a:ext cx="2895524" cy="2700734"/>
          </a:xfrm>
          <a:prstGeom prst="rect">
            <a:avLst/>
          </a:prstGeom>
        </p:spPr>
      </p:pic>
      <p:pic>
        <p:nvPicPr>
          <p:cNvPr id="18" name="Picture 10">
            <a:extLst>
              <a:ext uri="{FF2B5EF4-FFF2-40B4-BE49-F238E27FC236}">
                <a16:creationId xmlns:a16="http://schemas.microsoft.com/office/drawing/2014/main" id="{8DCEECB7-EAF9-CC69-B55F-DD7F0093D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9259" y="728266"/>
            <a:ext cx="2895524" cy="2700734"/>
          </a:xfrm>
          <a:prstGeom prst="rect">
            <a:avLst/>
          </a:prstGeom>
        </p:spPr>
      </p:pic>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13">
            <a:extLst>
              <a:ext uri="{28A0092B-C50C-407E-A947-70E740481C1C}">
                <a14:useLocalDpi xmlns:a14="http://schemas.microsoft.com/office/drawing/2010/main" val="0"/>
              </a:ext>
            </a:extLst>
          </a:blip>
          <a:srcRect l="7178" t="21824" r="84249" b="18203"/>
          <a:stretch/>
        </p:blipFill>
        <p:spPr>
          <a:xfrm rot="7387677">
            <a:off x="6172163" y="-475899"/>
            <a:ext cx="880641" cy="3444330"/>
          </a:xfrm>
          <a:prstGeom prst="rect">
            <a:avLst/>
          </a:prstGeom>
        </p:spPr>
      </p:pic>
      <p:pic>
        <p:nvPicPr>
          <p:cNvPr id="23" name="그림 22">
            <a:extLst>
              <a:ext uri="{FF2B5EF4-FFF2-40B4-BE49-F238E27FC236}">
                <a16:creationId xmlns:a16="http://schemas.microsoft.com/office/drawing/2014/main" id="{8F74EAE1-199A-13C1-08BB-CA3CDDE21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03306">
            <a:off x="5912793" y="1551384"/>
            <a:ext cx="6271338" cy="4012854"/>
          </a:xfrm>
          <a:prstGeom prst="rect">
            <a:avLst/>
          </a:prstGeom>
        </p:spPr>
      </p:pic>
    </p:spTree>
    <p:extLst>
      <p:ext uri="{BB962C8B-B14F-4D97-AF65-F5344CB8AC3E}">
        <p14:creationId xmlns:p14="http://schemas.microsoft.com/office/powerpoint/2010/main" val="343471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2" name="Picture 3"/>
          <p:cNvPicPr>
            <a:picLocks noChangeAspect="1"/>
          </p:cNvPicPr>
          <p:nvPr/>
        </p:nvPicPr>
        <p:blipFill rotWithShape="1">
          <a:blip r:embed="rId2"/>
          <a:srcRect/>
          <a:stretch>
            <a:fillRect/>
          </a:stretch>
        </p:blipFill>
        <p:spPr>
          <a:xfrm rot="12880953">
            <a:off x="-759933" y="5510124"/>
            <a:ext cx="3087994" cy="1437321"/>
          </a:xfrm>
          <a:prstGeom prst="rect">
            <a:avLst/>
          </a:prstGeom>
        </p:spPr>
      </p:pic>
      <p:sp>
        <p:nvSpPr>
          <p:cNvPr id="7" name="사각형: 둥근 모서리 6"/>
          <p:cNvSpPr/>
          <p:nvPr/>
        </p:nvSpPr>
        <p:spPr>
          <a:xfrm>
            <a:off x="335666" y="127322"/>
            <a:ext cx="11516809" cy="6643868"/>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 name="TextBox 34"/>
          <p:cNvSpPr txBox="1"/>
          <p:nvPr/>
        </p:nvSpPr>
        <p:spPr>
          <a:xfrm>
            <a:off x="335664" y="345369"/>
            <a:ext cx="11516810"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25" name="TextBox 34"/>
          <p:cNvSpPr txBox="1"/>
          <p:nvPr/>
        </p:nvSpPr>
        <p:spPr>
          <a:xfrm>
            <a:off x="335665" y="828682"/>
            <a:ext cx="11516809" cy="790568"/>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시연</a:t>
            </a:r>
            <a:r>
              <a:rPr lang="en-US" altLang="ko-KR" sz="3200">
                <a:solidFill>
                  <a:schemeClr val="bg2"/>
                </a:solidFill>
                <a:latin typeface="KCC-간판체"/>
                <a:ea typeface="KCC-간판체"/>
              </a:rPr>
              <a:t>-</a:t>
            </a:r>
          </a:p>
        </p:txBody>
      </p:sp>
      <p:pic>
        <p:nvPicPr>
          <p:cNvPr id="83" name="Picture 13"/>
          <p:cNvPicPr>
            <a:picLocks noChangeAspect="1"/>
          </p:cNvPicPr>
          <p:nvPr/>
        </p:nvPicPr>
        <p:blipFill rotWithShape="1">
          <a:blip r:embed="rId3"/>
          <a:srcRect/>
          <a:stretch>
            <a:fillRect/>
          </a:stretch>
        </p:blipFill>
        <p:spPr>
          <a:xfrm rot="20042696">
            <a:off x="-180581" y="6249"/>
            <a:ext cx="1878157" cy="706870"/>
          </a:xfrm>
          <a:prstGeom prst="rect">
            <a:avLst/>
          </a:prstGeom>
        </p:spPr>
      </p:pic>
      <p:pic>
        <p:nvPicPr>
          <p:cNvPr id="84" name="그림 83"/>
          <p:cNvPicPr>
            <a:picLocks noChangeAspect="1"/>
          </p:cNvPicPr>
          <p:nvPr/>
        </p:nvPicPr>
        <p:blipFill rotWithShape="1">
          <a:blip r:embed="rId4"/>
          <a:srcRect l="7180" t="21820" r="84250" b="18200"/>
          <a:stretch>
            <a:fillRect/>
          </a:stretch>
        </p:blipFill>
        <p:spPr>
          <a:xfrm rot="7387677">
            <a:off x="11027774" y="-1307444"/>
            <a:ext cx="880641" cy="3444330"/>
          </a:xfrm>
          <a:prstGeom prst="rect">
            <a:avLst/>
          </a:prstGeom>
        </p:spPr>
      </p:pic>
      <p:sp>
        <p:nvSpPr>
          <p:cNvPr id="85" name="직사각형 84"/>
          <p:cNvSpPr/>
          <p:nvPr/>
        </p:nvSpPr>
        <p:spPr>
          <a:xfrm>
            <a:off x="5463710" y="-762876"/>
            <a:ext cx="2754630" cy="367665"/>
          </a:xfrm>
          <a:prstGeom prst="rect">
            <a:avLst/>
          </a:prstGeom>
          <a:noFill/>
          <a:ln>
            <a:noFill/>
          </a:ln>
        </p:spPr>
        <p:txBody>
          <a:bodyPr wrap="square">
            <a:spAutoFit/>
          </a:bodyPr>
          <a:lstStyle/>
          <a:p>
            <a:pPr algn="l">
              <a:defRPr/>
            </a:pPr>
            <a:r>
              <a:rPr sz="1800" b="0" i="0" strike="noStrike">
                <a:solidFill>
                  <a:srgbClr val="000000">
                    <a:alpha val="100000"/>
                  </a:srgbClr>
                </a:solidFill>
                <a:latin typeface="Arial"/>
                <a:ea typeface="굴림"/>
                <a:hlinkClick r:id="rId5"/>
              </a:rPr>
              <a:t>http://192.168.0.46:8090/</a:t>
            </a:r>
            <a:endParaRPr sz="1800" b="0" i="0" strike="noStrike">
              <a:solidFill>
                <a:srgbClr val="000000">
                  <a:alpha val="100000"/>
                </a:srgbClr>
              </a:solidFill>
              <a:latin typeface="Arial"/>
              <a:ea typeface="굴림"/>
            </a:endParaRPr>
          </a:p>
        </p:txBody>
      </p:sp>
      <p:grpSp>
        <p:nvGrpSpPr>
          <p:cNvPr id="87" name="그룹 5"/>
          <p:cNvGrpSpPr/>
          <p:nvPr/>
        </p:nvGrpSpPr>
        <p:grpSpPr>
          <a:xfrm>
            <a:off x="2059230" y="-952772"/>
            <a:ext cx="1918331" cy="702092"/>
            <a:chOff x="257968" y="-867896"/>
            <a:chExt cx="1918331" cy="702092"/>
          </a:xfrm>
        </p:grpSpPr>
        <p:pic>
          <p:nvPicPr>
            <p:cNvPr id="88" name="그림 6"/>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9" name="그림 7"/>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0" name="그림 8"/>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sp>
        <p:nvSpPr>
          <p:cNvPr id="86" name="직사각형 85"/>
          <p:cNvSpPr/>
          <p:nvPr/>
        </p:nvSpPr>
        <p:spPr>
          <a:xfrm>
            <a:off x="3134762" y="2226458"/>
            <a:ext cx="5922475" cy="433812"/>
          </a:xfrm>
          <a:prstGeom prst="rect">
            <a:avLst/>
          </a:prstGeom>
          <a:solidFill>
            <a:schemeClr val="lt1"/>
          </a:solidFill>
          <a:ln w="38100">
            <a:solidFill>
              <a:srgbClr val="D8B838"/>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3" name="TextBox 92"/>
          <p:cNvSpPr txBox="1"/>
          <p:nvPr/>
        </p:nvSpPr>
        <p:spPr>
          <a:xfrm>
            <a:off x="3187376" y="2274052"/>
            <a:ext cx="1820190" cy="390118"/>
          </a:xfrm>
          <a:prstGeom prst="rect">
            <a:avLst/>
          </a:prstGeom>
        </p:spPr>
        <p:txBody>
          <a:bodyPr wrap="square">
            <a:spAutoFit/>
          </a:bodyPr>
          <a:lstStyle/>
          <a:p>
            <a:pPr>
              <a:defRPr/>
            </a:pPr>
            <a:r>
              <a:rPr lang="ko-KR" altLang="en-US" sz="2000">
                <a:latin typeface="KCC-간판체"/>
                <a:ea typeface="KCC-간판체"/>
              </a:rPr>
              <a:t>카페씨프로젝트</a:t>
            </a:r>
            <a:endParaRPr lang="ko-KR" altLang="en-US" sz="2000">
              <a:ea typeface="KCC-간판체"/>
            </a:endParaRPr>
          </a:p>
        </p:txBody>
      </p:sp>
      <p:sp>
        <p:nvSpPr>
          <p:cNvPr id="94" name="직사각형 93"/>
          <p:cNvSpPr/>
          <p:nvPr/>
        </p:nvSpPr>
        <p:spPr>
          <a:xfrm>
            <a:off x="3134762" y="2962052"/>
            <a:ext cx="5922475" cy="1499480"/>
          </a:xfrm>
          <a:prstGeom prst="rect">
            <a:avLst/>
          </a:prstGeom>
          <a:solidFill>
            <a:schemeClr val="lt1"/>
          </a:solidFill>
          <a:ln w="38100">
            <a:solidFill>
              <a:srgbClr val="D8B838"/>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5" name="TextBox 94"/>
          <p:cNvSpPr txBox="1"/>
          <p:nvPr/>
        </p:nvSpPr>
        <p:spPr>
          <a:xfrm>
            <a:off x="3196806" y="3315974"/>
            <a:ext cx="2782121" cy="443571"/>
          </a:xfrm>
          <a:prstGeom prst="rect">
            <a:avLst/>
          </a:prstGeom>
        </p:spPr>
        <p:txBody>
          <a:bodyPr wrap="square">
            <a:spAutoFit/>
          </a:bodyPr>
          <a:lstStyle/>
          <a:p>
            <a:pPr>
              <a:defRPr/>
            </a:pPr>
            <a:r>
              <a:rPr lang="en-US" altLang="ko-KR" sz="2300" b="1">
                <a:latin typeface="KCC-간판체"/>
                <a:ea typeface="KCC-간판체"/>
              </a:rPr>
              <a:t>CAFE.C PROJECT</a:t>
            </a:r>
          </a:p>
        </p:txBody>
      </p:sp>
      <p:sp>
        <p:nvSpPr>
          <p:cNvPr id="96" name="TextBox 95"/>
          <p:cNvSpPr txBox="1"/>
          <p:nvPr/>
        </p:nvSpPr>
        <p:spPr>
          <a:xfrm>
            <a:off x="3196805" y="3033054"/>
            <a:ext cx="2772690" cy="367371"/>
          </a:xfrm>
          <a:prstGeom prst="rect">
            <a:avLst/>
          </a:prstGeom>
        </p:spPr>
        <p:txBody>
          <a:bodyPr wrap="square">
            <a:spAutoFit/>
          </a:bodyPr>
          <a:lstStyle/>
          <a:p>
            <a:pPr>
              <a:defRPr/>
            </a:pPr>
            <a:r>
              <a:rPr lang="en-US" altLang="ko-KR">
                <a:latin typeface="KCC-간판체"/>
                <a:ea typeface="KCC-간판체"/>
                <a:hlinkClick r:id="rId5"/>
              </a:rPr>
              <a:t>WWW.CAFECPROJ.COM</a:t>
            </a:r>
            <a:endParaRPr lang="en-US" altLang="ko-KR">
              <a:latin typeface="KCC-간판체"/>
              <a:ea typeface="KCC-간판체"/>
            </a:endParaRPr>
          </a:p>
        </p:txBody>
      </p:sp>
      <p:sp>
        <p:nvSpPr>
          <p:cNvPr id="97" name="TextBox 96"/>
          <p:cNvSpPr txBox="1"/>
          <p:nvPr/>
        </p:nvSpPr>
        <p:spPr>
          <a:xfrm>
            <a:off x="3196805" y="3675725"/>
            <a:ext cx="3564868" cy="636270"/>
          </a:xfrm>
          <a:prstGeom prst="rect">
            <a:avLst/>
          </a:prstGeom>
        </p:spPr>
        <p:txBody>
          <a:bodyPr wrap="square">
            <a:spAutoFit/>
          </a:bodyPr>
          <a:lstStyle/>
          <a:p>
            <a:pPr>
              <a:defRPr/>
            </a:pPr>
            <a:r>
              <a:rPr lang="ko-KR" altLang="en-US">
                <a:latin typeface="KCC-간판체"/>
                <a:ea typeface="KCC-간판체"/>
              </a:rPr>
              <a:t>진심을 담은 신뢰있고 다양한 정보</a:t>
            </a:r>
            <a:r>
              <a:rPr lang="en-US" altLang="ko-KR">
                <a:latin typeface="KCC-간판체"/>
                <a:ea typeface="KCC-간판체"/>
              </a:rPr>
              <a:t>,</a:t>
            </a:r>
            <a:endParaRPr lang="ko-KR" altLang="en-US">
              <a:latin typeface="KCC-간판체"/>
              <a:ea typeface="KCC-간판체"/>
            </a:endParaRPr>
          </a:p>
          <a:p>
            <a:pPr>
              <a:defRPr/>
            </a:pPr>
            <a:r>
              <a:rPr lang="ko-KR" altLang="en-US">
                <a:latin typeface="KCC-간판체"/>
                <a:ea typeface="KCC-간판체"/>
              </a:rPr>
              <a:t>업주와 사용자가 함께 행복한 공간 </a:t>
            </a:r>
          </a:p>
        </p:txBody>
      </p:sp>
      <p:sp>
        <p:nvSpPr>
          <p:cNvPr id="98" name="직사각형 97"/>
          <p:cNvSpPr/>
          <p:nvPr/>
        </p:nvSpPr>
        <p:spPr>
          <a:xfrm>
            <a:off x="7398945" y="3048437"/>
            <a:ext cx="1499480" cy="1339158"/>
          </a:xfrm>
          <a:prstGeom prst="rect">
            <a:avLst/>
          </a:prstGeom>
          <a:solidFill>
            <a:schemeClr val="lt1"/>
          </a:solidFill>
          <a:ln w="38100">
            <a:solidFill>
              <a:srgbClr val="D8B838"/>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99" name="그래픽 15"/>
          <p:cNvPicPr>
            <a:picLocks noChangeAspect="1"/>
          </p:cNvPicPr>
          <p:nvPr/>
        </p:nvPicPr>
        <p:blipFill rotWithShape="1">
          <a:blip r:embed="rId9"/>
          <a:srcRect l="15600" t="6400" r="16310" b="6240"/>
          <a:stretch>
            <a:fillRect/>
          </a:stretch>
        </p:blipFill>
        <p:spPr>
          <a:xfrm>
            <a:off x="7689950" y="3099719"/>
            <a:ext cx="973329" cy="124881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3"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4"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grpId="5"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1" animBg="1"/>
      <p:bldP spid="95" grpId="2" animBg="1"/>
      <p:bldP spid="96" grpId="3" animBg="1"/>
      <p:bldP spid="97" grpId="4" animBg="1"/>
      <p:bldP spid="98" grpId="5"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pic>
        <p:nvPicPr>
          <p:cNvPr id="11" name="Picture 3"/>
          <p:cNvPicPr>
            <a:picLocks noChangeAspect="1"/>
          </p:cNvPicPr>
          <p:nvPr/>
        </p:nvPicPr>
        <p:blipFill rotWithShape="1">
          <a:blip r:embed="rId3"/>
          <a:srcRect/>
          <a:stretch>
            <a:fillRect/>
          </a:stretch>
        </p:blipFill>
        <p:spPr>
          <a:xfrm rot="12880953">
            <a:off x="-444137" y="5358105"/>
            <a:ext cx="3087994" cy="1437321"/>
          </a:xfrm>
          <a:prstGeom prst="rect">
            <a:avLst/>
          </a:prstGeom>
        </p:spPr>
      </p:pic>
      <p:sp>
        <p:nvSpPr>
          <p:cNvPr id="5" name="사각형: 둥근 모서리 4"/>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6" name="그룹 5"/>
          <p:cNvGrpSpPr/>
          <p:nvPr/>
        </p:nvGrpSpPr>
        <p:grpSpPr>
          <a:xfrm>
            <a:off x="257968" y="-867896"/>
            <a:ext cx="1918331" cy="702092"/>
            <a:chOff x="257968" y="-867896"/>
            <a:chExt cx="1918331" cy="702092"/>
          </a:xfrm>
        </p:grpSpPr>
        <p:pic>
          <p:nvPicPr>
            <p:cNvPr id="7" name="그림 6"/>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8" name="그림 7"/>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9" name="그림 8"/>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pic>
        <p:nvPicPr>
          <p:cNvPr id="12" name="Picture 12"/>
          <p:cNvPicPr>
            <a:picLocks noChangeAspect="1"/>
          </p:cNvPicPr>
          <p:nvPr/>
        </p:nvPicPr>
        <p:blipFill rotWithShape="1">
          <a:blip r:embed="rId7"/>
          <a:srcRect/>
          <a:stretch>
            <a:fillRect/>
          </a:stretch>
        </p:blipFill>
        <p:spPr>
          <a:xfrm rot="5908102">
            <a:off x="-900470" y="-951007"/>
            <a:ext cx="3663031" cy="3416609"/>
          </a:xfrm>
          <a:prstGeom prst="rect">
            <a:avLst/>
          </a:prstGeom>
        </p:spPr>
      </p:pic>
      <p:pic>
        <p:nvPicPr>
          <p:cNvPr id="13" name="Picture 13"/>
          <p:cNvPicPr>
            <a:picLocks noChangeAspect="1"/>
          </p:cNvPicPr>
          <p:nvPr/>
        </p:nvPicPr>
        <p:blipFill rotWithShape="1">
          <a:blip r:embed="rId8"/>
          <a:srcRect/>
          <a:stretch>
            <a:fillRect/>
          </a:stretch>
        </p:blipFill>
        <p:spPr>
          <a:xfrm rot="20042696">
            <a:off x="2838424" y="1156590"/>
            <a:ext cx="1878157" cy="706870"/>
          </a:xfrm>
          <a:prstGeom prst="rect">
            <a:avLst/>
          </a:prstGeom>
        </p:spPr>
      </p:pic>
      <p:sp>
        <p:nvSpPr>
          <p:cNvPr id="14" name="TextBox 34"/>
          <p:cNvSpPr txBox="1"/>
          <p:nvPr/>
        </p:nvSpPr>
        <p:spPr>
          <a:xfrm>
            <a:off x="1437821" y="2306848"/>
            <a:ext cx="4658179" cy="1590179"/>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a:p>
            <a:pPr>
              <a:lnSpc>
                <a:spcPts val="6233"/>
              </a:lnSpc>
              <a:defRPr/>
            </a:pPr>
            <a:r>
              <a:rPr lang="en-US" sz="5666">
                <a:solidFill>
                  <a:schemeClr val="bg2"/>
                </a:solidFill>
                <a:latin typeface="KCC-간판체"/>
                <a:ea typeface="KCC-간판체"/>
              </a:rPr>
              <a:t>PROJECT</a:t>
            </a:r>
          </a:p>
        </p:txBody>
      </p:sp>
      <p:sp>
        <p:nvSpPr>
          <p:cNvPr id="15" name="TextBox 33"/>
          <p:cNvSpPr txBox="1"/>
          <p:nvPr/>
        </p:nvSpPr>
        <p:spPr>
          <a:xfrm>
            <a:off x="1437821" y="4419281"/>
            <a:ext cx="4658179" cy="400369"/>
          </a:xfrm>
          <a:prstGeom prst="rect">
            <a:avLst/>
          </a:prstGeom>
        </p:spPr>
        <p:txBody>
          <a:bodyPr lIns="0" tIns="0" rIns="0" bIns="0" anchor="t">
            <a:spAutoFit/>
          </a:bodyPr>
          <a:lstStyle/>
          <a:p>
            <a:pPr>
              <a:lnSpc>
                <a:spcPts val="3169"/>
              </a:lnSpc>
              <a:defRPr/>
            </a:pPr>
            <a:r>
              <a:rPr lang="ko-KR" altLang="en-US" sz="5670">
                <a:solidFill>
                  <a:schemeClr val="bg2"/>
                </a:solidFill>
                <a:latin typeface="KCC-간판체"/>
                <a:ea typeface="KCC-간판체"/>
              </a:rPr>
              <a:t>마무리</a:t>
            </a:r>
            <a:r>
              <a:rPr lang="en-US" altLang="ko-KR" sz="5670">
                <a:solidFill>
                  <a:schemeClr val="bg2"/>
                </a:solidFill>
                <a:latin typeface="KCC-간판체"/>
                <a:ea typeface="KCC-간판체"/>
              </a:rPr>
              <a:t>(</a:t>
            </a:r>
            <a:r>
              <a:rPr lang="ko-KR" altLang="en-US" sz="5670">
                <a:solidFill>
                  <a:schemeClr val="bg2"/>
                </a:solidFill>
                <a:latin typeface="KCC-간판체"/>
                <a:ea typeface="KCC-간판체"/>
              </a:rPr>
              <a:t>평가</a:t>
            </a:r>
            <a:r>
              <a:rPr lang="en-US" altLang="ko-KR" sz="5670">
                <a:solidFill>
                  <a:schemeClr val="bg2"/>
                </a:solidFill>
                <a:latin typeface="KCC-간판체"/>
                <a:ea typeface="KCC-간판체"/>
              </a:rPr>
              <a:t>)</a:t>
            </a:r>
          </a:p>
        </p:txBody>
      </p:sp>
      <p:pic>
        <p:nvPicPr>
          <p:cNvPr id="17" name="Picture 4"/>
          <p:cNvPicPr>
            <a:picLocks noChangeAspect="1"/>
          </p:cNvPicPr>
          <p:nvPr/>
        </p:nvPicPr>
        <p:blipFill rotWithShape="1">
          <a:blip r:embed="rId2"/>
          <a:srcRect/>
          <a:stretch>
            <a:fillRect/>
          </a:stretch>
        </p:blipFill>
        <p:spPr>
          <a:xfrm rot="2406247">
            <a:off x="6984880" y="-1091200"/>
            <a:ext cx="2895524" cy="2700734"/>
          </a:xfrm>
          <a:prstGeom prst="rect">
            <a:avLst/>
          </a:prstGeom>
        </p:spPr>
      </p:pic>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9"/>
          <a:srcRect l="7180" t="21820" r="84250" b="18200"/>
          <a:stretch>
            <a:fillRect/>
          </a:stretch>
        </p:blipFill>
        <p:spPr>
          <a:xfrm rot="7387677">
            <a:off x="6172163" y="-475899"/>
            <a:ext cx="880641" cy="3444330"/>
          </a:xfrm>
          <a:prstGeom prst="rect">
            <a:avLst/>
          </a:prstGeom>
        </p:spPr>
      </p:pic>
      <p:pic>
        <p:nvPicPr>
          <p:cNvPr id="23" name="그림 22"/>
          <p:cNvPicPr>
            <a:picLocks noChangeAspect="1"/>
          </p:cNvPicPr>
          <p:nvPr/>
        </p:nvPicPr>
        <p:blipFill rotWithShape="1">
          <a:blip r:embed="rId10"/>
          <a:stretch>
            <a:fillRect/>
          </a:stretch>
        </p:blipFill>
        <p:spPr>
          <a:xfrm rot="20603306">
            <a:off x="5912793" y="1551384"/>
            <a:ext cx="6271338" cy="40128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3"/>
          <p:cNvPicPr>
            <a:picLocks noChangeAspect="1"/>
          </p:cNvPicPr>
          <p:nvPr/>
        </p:nvPicPr>
        <p:blipFill rotWithShape="1">
          <a:blip r:embed="rId2"/>
          <a:srcRect/>
          <a:stretch>
            <a:fillRect/>
          </a:stretch>
        </p:blipFill>
        <p:spPr>
          <a:xfrm>
            <a:off x="-647933" y="4755271"/>
            <a:ext cx="3205667" cy="2990013"/>
          </a:xfrm>
          <a:prstGeom prst="rect">
            <a:avLst/>
          </a:prstGeom>
        </p:spPr>
      </p:pic>
      <p:pic>
        <p:nvPicPr>
          <p:cNvPr id="15" name="Picture 2"/>
          <p:cNvPicPr>
            <a:picLocks noChangeAspect="1"/>
          </p:cNvPicPr>
          <p:nvPr/>
        </p:nvPicPr>
        <p:blipFill rotWithShape="1">
          <a:blip r:embed="rId2"/>
          <a:srcRect/>
          <a:stretch>
            <a:fillRect/>
          </a:stretch>
        </p:blipFill>
        <p:spPr>
          <a:xfrm>
            <a:off x="2773408" y="-1990623"/>
            <a:ext cx="3205667" cy="2990013"/>
          </a:xfrm>
          <a:prstGeom prst="rect">
            <a:avLst/>
          </a:prstGeom>
        </p:spPr>
      </p:pic>
      <p:sp>
        <p:nvSpPr>
          <p:cNvPr id="5" name="사각형: 둥근 모서리 4"/>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TextBox 34"/>
          <p:cNvSpPr txBox="1"/>
          <p:nvPr/>
        </p:nvSpPr>
        <p:spPr>
          <a:xfrm>
            <a:off x="673099" y="391668"/>
            <a:ext cx="10820399"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8" name="TextBox 34"/>
          <p:cNvSpPr txBox="1"/>
          <p:nvPr/>
        </p:nvSpPr>
        <p:spPr>
          <a:xfrm>
            <a:off x="335665" y="874981"/>
            <a:ext cx="11516809" cy="78236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소감</a:t>
            </a:r>
            <a:r>
              <a:rPr lang="en-US" altLang="ko-KR" sz="3200">
                <a:solidFill>
                  <a:schemeClr val="bg2"/>
                </a:solidFill>
                <a:latin typeface="KCC-간판체"/>
                <a:ea typeface="KCC-간판체"/>
              </a:rPr>
              <a:t>-</a:t>
            </a:r>
          </a:p>
        </p:txBody>
      </p:sp>
      <p:pic>
        <p:nvPicPr>
          <p:cNvPr id="58" name="Picture 35"/>
          <p:cNvPicPr>
            <a:picLocks noChangeAspect="1"/>
          </p:cNvPicPr>
          <p:nvPr/>
        </p:nvPicPr>
        <p:blipFill rotWithShape="1">
          <a:blip r:embed="rId3"/>
          <a:srcRect/>
          <a:stretch>
            <a:fillRect/>
          </a:stretch>
        </p:blipFill>
        <p:spPr>
          <a:xfrm rot="10431787">
            <a:off x="9577500" y="-925786"/>
            <a:ext cx="3381653" cy="3154160"/>
          </a:xfrm>
          <a:prstGeom prst="rect">
            <a:avLst/>
          </a:prstGeom>
        </p:spPr>
      </p:pic>
      <p:sp>
        <p:nvSpPr>
          <p:cNvPr id="90" name="말풍선: 모서리가 둥근 사각형 89"/>
          <p:cNvSpPr/>
          <p:nvPr/>
        </p:nvSpPr>
        <p:spPr>
          <a:xfrm>
            <a:off x="2672291" y="1687085"/>
            <a:ext cx="8911165" cy="1905000"/>
          </a:xfrm>
          <a:prstGeom prst="wedgeRoundRectCallout">
            <a:avLst>
              <a:gd name="adj1" fmla="val -52128"/>
              <a:gd name="adj2" fmla="val -23006"/>
              <a:gd name="adj3" fmla="val 16667"/>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TextBox 91"/>
          <p:cNvSpPr txBox="1"/>
          <p:nvPr/>
        </p:nvSpPr>
        <p:spPr>
          <a:xfrm>
            <a:off x="2820457" y="1736826"/>
            <a:ext cx="8707327" cy="1795044"/>
          </a:xfrm>
          <a:prstGeom prst="rect">
            <a:avLst/>
          </a:prstGeom>
        </p:spPr>
        <p:txBody>
          <a:bodyPr wrap="square">
            <a:spAutoFit/>
          </a:bodyPr>
          <a:lstStyle/>
          <a:p>
            <a:pPr>
              <a:defRPr/>
            </a:pPr>
            <a:r>
              <a:rPr lang="ko-KR" altLang="en-US" sz="1600">
                <a:latin typeface="KCC-간판체"/>
                <a:ea typeface="KCC-간판체"/>
              </a:rPr>
              <a:t>프로젝트를 진행하면서 spring framework의 구조와 기능을 이해하는 과정에서 저의 개발 역량이 </a:t>
            </a:r>
          </a:p>
          <a:p>
            <a:pPr>
              <a:defRPr/>
            </a:pPr>
            <a:r>
              <a:rPr lang="ko-KR" altLang="en-US" sz="1600">
                <a:latin typeface="KCC-간판체"/>
                <a:ea typeface="KCC-간판체"/>
              </a:rPr>
              <a:t>크게 향상되었습니다. 특히, 전체적인 구조를 파악하고 이를 바탕으로 기능을 구현하는 과정에서 많은 도움이 되었습니다. 또한, 팀원들과 함께 협업하면서 프로젝트 전반을 관리하는 방법과 효율적인 의사소통 방법을 배웠습니다. 이를 통해 향후 협업 프로젝트를 진행할 때에도 더욱 효과적으로 일할 수 있을 것입니다. 마지막으로, 디자인과 기능 구현을 모두 고려한 full-stack 개발 경험을 쌓을 수 있어서 개발자로서의 시야를 넓힐 수 있었습니다. 이번 프로젝트는 저에게 많은 도움이 되었고, 앞으로의 개발자 생활에 큰 자신감을 준 소중한 경험이었습니다.</a:t>
            </a:r>
            <a:endParaRPr lang="ko-KR" altLang="en-US" sz="1600">
              <a:ea typeface="KCC-간판체"/>
            </a:endParaRPr>
          </a:p>
        </p:txBody>
      </p:sp>
      <p:grpSp>
        <p:nvGrpSpPr>
          <p:cNvPr id="96" name="그룹 95"/>
          <p:cNvGrpSpPr/>
          <p:nvPr/>
        </p:nvGrpSpPr>
        <p:grpSpPr>
          <a:xfrm>
            <a:off x="585631" y="1904217"/>
            <a:ext cx="1841658" cy="1690940"/>
            <a:chOff x="585631" y="1671384"/>
            <a:chExt cx="1841658" cy="1690940"/>
          </a:xfrm>
        </p:grpSpPr>
        <p:grpSp>
          <p:nvGrpSpPr>
            <p:cNvPr id="86" name="그룹 85"/>
            <p:cNvGrpSpPr/>
            <p:nvPr/>
          </p:nvGrpSpPr>
          <p:grpSpPr>
            <a:xfrm>
              <a:off x="585631" y="1671384"/>
              <a:ext cx="1841658" cy="1661031"/>
              <a:chOff x="1039656" y="1862890"/>
              <a:chExt cx="1841658" cy="1661031"/>
            </a:xfrm>
          </p:grpSpPr>
          <p:grpSp>
            <p:nvGrpSpPr>
              <p:cNvPr id="77" name="그룹 76"/>
              <p:cNvGrpSpPr/>
              <p:nvPr/>
            </p:nvGrpSpPr>
            <p:grpSpPr>
              <a:xfrm>
                <a:off x="1039656" y="1862890"/>
                <a:ext cx="1841658" cy="1282319"/>
                <a:chOff x="3383506" y="1634812"/>
                <a:chExt cx="2595569" cy="1807257"/>
              </a:xfrm>
            </p:grpSpPr>
            <p:sp>
              <p:nvSpPr>
                <p:cNvPr id="25" name="Freeform 9"/>
                <p:cNvSpPr/>
                <p:nvPr/>
              </p:nvSpPr>
              <p:spPr>
                <a:xfrm>
                  <a:off x="338350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pPr lvl="0">
                    <a:defRPr/>
                  </a:pPr>
                  <a:endParaRPr lang="ko-KR" altLang="en-US"/>
                </a:p>
              </p:txBody>
            </p:sp>
            <p:pic>
              <p:nvPicPr>
                <p:cNvPr id="68" name="그림 67"/>
                <p:cNvPicPr>
                  <a:picLocks noChangeAspect="1"/>
                </p:cNvPicPr>
                <p:nvPr/>
              </p:nvPicPr>
              <p:blipFill rotWithShape="1">
                <a:blip r:embed="rId4"/>
                <a:stretch>
                  <a:fillRect/>
                </a:stretch>
              </p:blipFill>
              <p:spPr>
                <a:xfrm>
                  <a:off x="3867876" y="1742107"/>
                  <a:ext cx="1695600" cy="1695600"/>
                </a:xfrm>
                <a:prstGeom prst="rect">
                  <a:avLst/>
                </a:prstGeom>
              </p:spPr>
            </p:pic>
          </p:grpSp>
          <p:sp>
            <p:nvSpPr>
              <p:cNvPr id="81" name="사각형: 둥근 모서리 43"/>
              <p:cNvSpPr/>
              <p:nvPr/>
            </p:nvSpPr>
            <p:spPr>
              <a:xfrm>
                <a:off x="1045150" y="3200728"/>
                <a:ext cx="1833569" cy="32319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93" name="TextBox 38"/>
            <p:cNvSpPr txBox="1"/>
            <p:nvPr/>
          </p:nvSpPr>
          <p:spPr>
            <a:xfrm>
              <a:off x="658457" y="3017785"/>
              <a:ext cx="1704130" cy="344540"/>
            </a:xfrm>
            <a:prstGeom prst="rect">
              <a:avLst/>
            </a:prstGeom>
          </p:spPr>
          <p:txBody>
            <a:bodyPr wrap="square" lIns="0" tIns="0" rIns="0" bIns="0" anchor="t">
              <a:spAutoFit/>
            </a:bodyPr>
            <a:lstStyle/>
            <a:p>
              <a:pPr algn="ctr">
                <a:lnSpc>
                  <a:spcPts val="2800"/>
                </a:lnSpc>
                <a:spcBef>
                  <a:spcPct val="0"/>
                </a:spcBef>
                <a:defRPr/>
              </a:pPr>
              <a:r>
                <a:rPr lang="ko-KR" altLang="en-US" sz="2200" spc="100">
                  <a:solidFill>
                    <a:srgbClr val="FFFFFF"/>
                  </a:solidFill>
                  <a:latin typeface="KCC-간판체"/>
                  <a:ea typeface="KCC-간판체"/>
                </a:rPr>
                <a:t>은관주</a:t>
              </a:r>
              <a:endParaRPr lang="en-US" altLang="ko-KR" sz="2200" spc="100">
                <a:solidFill>
                  <a:srgbClr val="FFFFFF"/>
                </a:solidFill>
                <a:latin typeface="KCC-간판체"/>
                <a:ea typeface="KCC-간판체"/>
              </a:endParaRPr>
            </a:p>
          </p:txBody>
        </p:sp>
      </p:grpSp>
      <p:grpSp>
        <p:nvGrpSpPr>
          <p:cNvPr id="97" name="그룹 96"/>
          <p:cNvGrpSpPr/>
          <p:nvPr/>
        </p:nvGrpSpPr>
        <p:grpSpPr>
          <a:xfrm>
            <a:off x="9755512" y="4296833"/>
            <a:ext cx="1849165" cy="1677457"/>
            <a:chOff x="9755511" y="3989917"/>
            <a:chExt cx="1849165" cy="1677457"/>
          </a:xfrm>
        </p:grpSpPr>
        <p:grpSp>
          <p:nvGrpSpPr>
            <p:cNvPr id="87" name="그룹 86"/>
            <p:cNvGrpSpPr/>
            <p:nvPr/>
          </p:nvGrpSpPr>
          <p:grpSpPr>
            <a:xfrm>
              <a:off x="9755511" y="3989917"/>
              <a:ext cx="1849165" cy="1664131"/>
              <a:chOff x="3093304" y="1859789"/>
              <a:chExt cx="1849165" cy="1664131"/>
            </a:xfrm>
          </p:grpSpPr>
          <p:grpSp>
            <p:nvGrpSpPr>
              <p:cNvPr id="76" name="그룹 75"/>
              <p:cNvGrpSpPr/>
              <p:nvPr/>
            </p:nvGrpSpPr>
            <p:grpSpPr>
              <a:xfrm>
                <a:off x="3093304" y="1859789"/>
                <a:ext cx="1841658" cy="1283069"/>
                <a:chOff x="554086" y="1634812"/>
                <a:chExt cx="2595569" cy="1808314"/>
              </a:xfrm>
            </p:grpSpPr>
            <p:sp>
              <p:nvSpPr>
                <p:cNvPr id="18" name="Freeform 9"/>
                <p:cNvSpPr/>
                <p:nvPr/>
              </p:nvSpPr>
              <p:spPr>
                <a:xfrm>
                  <a:off x="55408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pPr lvl="0">
                    <a:defRPr/>
                  </a:pPr>
                  <a:endParaRPr lang="ko-KR" altLang="en-US"/>
                </a:p>
              </p:txBody>
            </p:sp>
            <p:pic>
              <p:nvPicPr>
                <p:cNvPr id="60" name="그림 59"/>
                <p:cNvPicPr>
                  <a:picLocks noChangeAspect="1"/>
                </p:cNvPicPr>
                <p:nvPr/>
              </p:nvPicPr>
              <p:blipFill rotWithShape="1">
                <a:blip r:embed="rId5"/>
                <a:stretch>
                  <a:fillRect/>
                </a:stretch>
              </p:blipFill>
              <p:spPr>
                <a:xfrm>
                  <a:off x="991919" y="1747526"/>
                  <a:ext cx="1695600" cy="1695600"/>
                </a:xfrm>
                <a:prstGeom prst="rect">
                  <a:avLst/>
                </a:prstGeom>
              </p:spPr>
            </p:pic>
          </p:grpSp>
          <p:sp>
            <p:nvSpPr>
              <p:cNvPr id="83" name="사각형: 둥근 모서리 43"/>
              <p:cNvSpPr/>
              <p:nvPr/>
            </p:nvSpPr>
            <p:spPr>
              <a:xfrm>
                <a:off x="3108900" y="3200728"/>
                <a:ext cx="1833569" cy="32319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94" name="TextBox 38"/>
            <p:cNvSpPr txBox="1"/>
            <p:nvPr/>
          </p:nvSpPr>
          <p:spPr>
            <a:xfrm>
              <a:off x="9849023" y="5318601"/>
              <a:ext cx="1704130" cy="348773"/>
            </a:xfrm>
            <a:prstGeom prst="rect">
              <a:avLst/>
            </a:prstGeom>
          </p:spPr>
          <p:txBody>
            <a:bodyPr wrap="square" lIns="0" tIns="0" rIns="0" bIns="0" anchor="t">
              <a:spAutoFit/>
            </a:bodyPr>
            <a:lstStyle/>
            <a:p>
              <a:pPr algn="ctr">
                <a:lnSpc>
                  <a:spcPts val="2800"/>
                </a:lnSpc>
                <a:spcBef>
                  <a:spcPct val="0"/>
                </a:spcBef>
                <a:defRPr/>
              </a:pPr>
              <a:r>
                <a:rPr lang="ko-KR" altLang="en-US" sz="2200" spc="100">
                  <a:solidFill>
                    <a:srgbClr val="FFFFFF"/>
                  </a:solidFill>
                  <a:latin typeface="KCC-간판체"/>
                  <a:ea typeface="KCC-간판체"/>
                </a:rPr>
                <a:t>유재은</a:t>
              </a:r>
            </a:p>
          </p:txBody>
        </p:sp>
      </p:grpSp>
      <p:sp>
        <p:nvSpPr>
          <p:cNvPr id="95" name="말풍선: 모서리가 둥근 사각형 94"/>
          <p:cNvSpPr/>
          <p:nvPr/>
        </p:nvSpPr>
        <p:spPr>
          <a:xfrm>
            <a:off x="591608" y="4093736"/>
            <a:ext cx="8911165" cy="1905000"/>
          </a:xfrm>
          <a:prstGeom prst="wedgeRoundRectCallout">
            <a:avLst>
              <a:gd name="adj1" fmla="val 52769"/>
              <a:gd name="adj2" fmla="val -27101"/>
              <a:gd name="adj3" fmla="val 16667"/>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8" name="TextBox 97"/>
          <p:cNvSpPr txBox="1"/>
          <p:nvPr/>
        </p:nvSpPr>
        <p:spPr>
          <a:xfrm>
            <a:off x="728916" y="4162112"/>
            <a:ext cx="8867650" cy="1789108"/>
          </a:xfrm>
          <a:prstGeom prst="rect">
            <a:avLst/>
          </a:prstGeom>
        </p:spPr>
        <p:txBody>
          <a:bodyPr wrap="square">
            <a:spAutoFit/>
          </a:bodyPr>
          <a:lstStyle/>
          <a:p>
            <a:pPr>
              <a:defRPr/>
            </a:pPr>
            <a:r>
              <a:rPr lang="ko-KR" altLang="en-US" sz="1600">
                <a:latin typeface="KCC-간판체"/>
                <a:ea typeface="KCC-간판체"/>
              </a:rPr>
              <a:t>먼저 부족한 조장 아래서 고생한 저희 팀원들에게 감사의 말을 먼저 하고 싶습니다</a:t>
            </a:r>
            <a:r>
              <a:rPr lang="en-US" altLang="ko-KR" sz="1600">
                <a:latin typeface="KCC-간판체"/>
                <a:ea typeface="KCC-간판체"/>
              </a:rPr>
              <a:t>.</a:t>
            </a:r>
            <a:r>
              <a:rPr lang="ko-KR" altLang="en-US" sz="1600">
                <a:latin typeface="KCC-간판체"/>
                <a:ea typeface="KCC-간판체"/>
              </a:rPr>
              <a:t> 중간에 많은 이슈들이 있었지만 모두 열정적으로 협조해주고 힘내주어 멋진 결과물이 나왔습니다</a:t>
            </a:r>
            <a:r>
              <a:rPr lang="en-US" altLang="ko-KR" sz="1600">
                <a:latin typeface="KCC-간판체"/>
                <a:ea typeface="KCC-간판체"/>
              </a:rPr>
              <a:t>.</a:t>
            </a:r>
            <a:r>
              <a:rPr lang="ko-KR" altLang="en-US" sz="1600">
                <a:latin typeface="KCC-간판체"/>
                <a:ea typeface="KCC-간판체"/>
              </a:rPr>
              <a:t> 프로젝트를 진행하며 퍼즐과 같이 조각으로 나뉜 코드들이 하나로 합쳐져 기능하는 것을 보며 환호하기도 하고 에러에 당황하기도 했습니다</a:t>
            </a:r>
            <a:r>
              <a:rPr lang="en-US" altLang="ko-KR" sz="1600">
                <a:latin typeface="KCC-간판체"/>
                <a:ea typeface="KCC-간판체"/>
              </a:rPr>
              <a:t>.</a:t>
            </a:r>
            <a:r>
              <a:rPr lang="ko-KR" altLang="en-US" sz="1600">
                <a:latin typeface="KCC-간판체"/>
                <a:ea typeface="KCC-간판체"/>
              </a:rPr>
              <a:t> 정말 많은 코드들을 만났고 활용해가면서 웹페이지가 어떻게 구현되는지 백엔드와 프론트엔드를 통틀어 기능되는지를 볼 수 있었던 아주 귀한 시간이었습니다</a:t>
            </a:r>
            <a:r>
              <a:rPr lang="en-US" altLang="ko-KR" sz="1600">
                <a:latin typeface="KCC-간판체"/>
                <a:ea typeface="KCC-간판체"/>
              </a:rPr>
              <a:t>.</a:t>
            </a:r>
            <a:r>
              <a:rPr lang="ko-KR" altLang="en-US" sz="1600">
                <a:latin typeface="KCC-간판체"/>
                <a:ea typeface="KCC-간판체"/>
              </a:rPr>
              <a:t> 개인적으로 앞으로 다른 프로젝트를 시작한다고 해도 잘 참여할 수 있을 것 같은 자신감을 얻어갈 수 있었고</a:t>
            </a:r>
            <a:r>
              <a:rPr lang="en-US" altLang="ko-KR" sz="1600">
                <a:latin typeface="KCC-간판체"/>
                <a:ea typeface="KCC-간판체"/>
              </a:rPr>
              <a:t>,</a:t>
            </a:r>
            <a:r>
              <a:rPr lang="ko-KR" altLang="en-US" sz="1600">
                <a:latin typeface="KCC-간판체"/>
                <a:ea typeface="KCC-간판체"/>
              </a:rPr>
              <a:t> 앞으로 더 많은 코드와 개발툴을 만나며 더 좋은 프로젝트 결과물을 만들어보고 싶은 의욕이 샘솟게 한</a:t>
            </a:r>
            <a:r>
              <a:rPr lang="en-US" altLang="ko-KR" sz="1600">
                <a:latin typeface="KCC-간판체"/>
                <a:ea typeface="KCC-간판체"/>
              </a:rPr>
              <a:t>,</a:t>
            </a:r>
            <a:r>
              <a:rPr lang="ko-KR" altLang="en-US" sz="1600">
                <a:latin typeface="KCC-간판체"/>
                <a:ea typeface="KCC-간판체"/>
              </a:rPr>
              <a:t> 소중한 첫번째 프로젝트였습니다</a:t>
            </a:r>
            <a:r>
              <a:rPr lang="en-US" altLang="ko-KR" sz="1600">
                <a:latin typeface="KCC-간판체"/>
                <a:ea typeface="KCC-간판체"/>
              </a:rPr>
              <a:t>.</a:t>
            </a:r>
            <a:r>
              <a:rPr lang="ko-KR" altLang="en-US" sz="1600">
                <a:latin typeface="KCC-간판체"/>
                <a:ea typeface="KCC-간판체"/>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3"/>
          <p:cNvPicPr>
            <a:picLocks noChangeAspect="1"/>
          </p:cNvPicPr>
          <p:nvPr/>
        </p:nvPicPr>
        <p:blipFill rotWithShape="1">
          <a:blip r:embed="rId2"/>
          <a:srcRect/>
          <a:stretch>
            <a:fillRect/>
          </a:stretch>
        </p:blipFill>
        <p:spPr>
          <a:xfrm>
            <a:off x="-647933" y="4755271"/>
            <a:ext cx="3205667" cy="2990013"/>
          </a:xfrm>
          <a:prstGeom prst="rect">
            <a:avLst/>
          </a:prstGeom>
        </p:spPr>
      </p:pic>
      <p:pic>
        <p:nvPicPr>
          <p:cNvPr id="15" name="Picture 2"/>
          <p:cNvPicPr>
            <a:picLocks noChangeAspect="1"/>
          </p:cNvPicPr>
          <p:nvPr/>
        </p:nvPicPr>
        <p:blipFill rotWithShape="1">
          <a:blip r:embed="rId2"/>
          <a:srcRect/>
          <a:stretch>
            <a:fillRect/>
          </a:stretch>
        </p:blipFill>
        <p:spPr>
          <a:xfrm>
            <a:off x="2773408" y="-1990623"/>
            <a:ext cx="3205667" cy="2990013"/>
          </a:xfrm>
          <a:prstGeom prst="rect">
            <a:avLst/>
          </a:prstGeom>
        </p:spPr>
      </p:pic>
      <p:sp>
        <p:nvSpPr>
          <p:cNvPr id="5" name="사각형: 둥근 모서리 4"/>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7" name="TextBox 34"/>
          <p:cNvSpPr txBox="1"/>
          <p:nvPr/>
        </p:nvSpPr>
        <p:spPr>
          <a:xfrm>
            <a:off x="673099" y="391668"/>
            <a:ext cx="10820399"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8" name="TextBox 34"/>
          <p:cNvSpPr txBox="1"/>
          <p:nvPr/>
        </p:nvSpPr>
        <p:spPr>
          <a:xfrm>
            <a:off x="335665" y="874981"/>
            <a:ext cx="11516809" cy="78236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소감</a:t>
            </a:r>
            <a:r>
              <a:rPr lang="en-US" altLang="ko-KR" sz="3200">
                <a:solidFill>
                  <a:schemeClr val="bg2"/>
                </a:solidFill>
                <a:latin typeface="KCC-간판체"/>
                <a:ea typeface="KCC-간판체"/>
              </a:rPr>
              <a:t>-</a:t>
            </a:r>
          </a:p>
        </p:txBody>
      </p:sp>
      <p:pic>
        <p:nvPicPr>
          <p:cNvPr id="58" name="Picture 35"/>
          <p:cNvPicPr>
            <a:picLocks noChangeAspect="1"/>
          </p:cNvPicPr>
          <p:nvPr/>
        </p:nvPicPr>
        <p:blipFill rotWithShape="1">
          <a:blip r:embed="rId3"/>
          <a:srcRect/>
          <a:stretch>
            <a:fillRect/>
          </a:stretch>
        </p:blipFill>
        <p:spPr>
          <a:xfrm rot="10431787">
            <a:off x="9577500" y="-925786"/>
            <a:ext cx="3381653" cy="3154160"/>
          </a:xfrm>
          <a:prstGeom prst="rect">
            <a:avLst/>
          </a:prstGeom>
        </p:spPr>
      </p:pic>
      <p:sp>
        <p:nvSpPr>
          <p:cNvPr id="90" name="말풍선: 모서리가 둥근 사각형 89"/>
          <p:cNvSpPr/>
          <p:nvPr/>
        </p:nvSpPr>
        <p:spPr>
          <a:xfrm>
            <a:off x="2672291" y="1687085"/>
            <a:ext cx="8911165" cy="1911667"/>
          </a:xfrm>
          <a:prstGeom prst="wedgeRoundRectCallout">
            <a:avLst>
              <a:gd name="adj1" fmla="val -52319"/>
              <a:gd name="adj2" fmla="val -24029"/>
              <a:gd name="adj3" fmla="val 16667"/>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92" name="TextBox 91"/>
          <p:cNvSpPr txBox="1"/>
          <p:nvPr/>
        </p:nvSpPr>
        <p:spPr>
          <a:xfrm>
            <a:off x="2820457" y="1755876"/>
            <a:ext cx="8707327" cy="337719"/>
          </a:xfrm>
          <a:prstGeom prst="rect">
            <a:avLst/>
          </a:prstGeom>
        </p:spPr>
        <p:txBody>
          <a:bodyPr wrap="square">
            <a:spAutoFit/>
          </a:bodyPr>
          <a:lstStyle/>
          <a:p>
            <a:pPr>
              <a:defRPr/>
            </a:pPr>
            <a:endParaRPr lang="en-US" altLang="ko-KR" sz="1600">
              <a:latin typeface="KCC-간판체"/>
              <a:ea typeface="KCC-간판체"/>
            </a:endParaRPr>
          </a:p>
        </p:txBody>
      </p:sp>
      <p:grpSp>
        <p:nvGrpSpPr>
          <p:cNvPr id="109" name="그룹 108"/>
          <p:cNvGrpSpPr/>
          <p:nvPr/>
        </p:nvGrpSpPr>
        <p:grpSpPr>
          <a:xfrm>
            <a:off x="9796145" y="4310560"/>
            <a:ext cx="1848875" cy="1681690"/>
            <a:chOff x="9746493" y="3989917"/>
            <a:chExt cx="1848875" cy="1681690"/>
          </a:xfrm>
        </p:grpSpPr>
        <p:grpSp>
          <p:nvGrpSpPr>
            <p:cNvPr id="100" name="그룹 99"/>
            <p:cNvGrpSpPr/>
            <p:nvPr/>
          </p:nvGrpSpPr>
          <p:grpSpPr>
            <a:xfrm>
              <a:off x="9746493" y="3989917"/>
              <a:ext cx="1848874" cy="1661030"/>
              <a:chOff x="7322909" y="1862891"/>
              <a:chExt cx="1848874" cy="1661030"/>
            </a:xfrm>
          </p:grpSpPr>
          <p:grpSp>
            <p:nvGrpSpPr>
              <p:cNvPr id="101" name="그룹 100"/>
              <p:cNvGrpSpPr/>
              <p:nvPr/>
            </p:nvGrpSpPr>
            <p:grpSpPr>
              <a:xfrm>
                <a:off x="7322909" y="1862891"/>
                <a:ext cx="1841658" cy="1282319"/>
                <a:chOff x="9042345" y="1634812"/>
                <a:chExt cx="2595569" cy="1807257"/>
              </a:xfrm>
            </p:grpSpPr>
            <p:sp>
              <p:nvSpPr>
                <p:cNvPr id="102" name="Freeform 9"/>
                <p:cNvSpPr/>
                <p:nvPr/>
              </p:nvSpPr>
              <p:spPr>
                <a:xfrm>
                  <a:off x="9042345"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pPr lvl="0">
                    <a:defRPr/>
                  </a:pPr>
                  <a:endParaRPr lang="ko-KR" altLang="en-US"/>
                </a:p>
              </p:txBody>
            </p:sp>
            <p:pic>
              <p:nvPicPr>
                <p:cNvPr id="103" name="그림 65"/>
                <p:cNvPicPr>
                  <a:picLocks noChangeAspect="1"/>
                </p:cNvPicPr>
                <p:nvPr/>
              </p:nvPicPr>
              <p:blipFill rotWithShape="1">
                <a:blip r:embed="rId4"/>
                <a:stretch>
                  <a:fillRect/>
                </a:stretch>
              </p:blipFill>
              <p:spPr>
                <a:xfrm>
                  <a:off x="9549212" y="1736354"/>
                  <a:ext cx="1695600" cy="1695600"/>
                </a:xfrm>
                <a:prstGeom prst="rect">
                  <a:avLst/>
                </a:prstGeom>
              </p:spPr>
            </p:pic>
          </p:grpSp>
          <p:sp>
            <p:nvSpPr>
              <p:cNvPr id="104" name="사각형: 둥근 모서리 43"/>
              <p:cNvSpPr/>
              <p:nvPr/>
            </p:nvSpPr>
            <p:spPr>
              <a:xfrm>
                <a:off x="7338215" y="3200728"/>
                <a:ext cx="1833569" cy="32319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05" name="TextBox 38"/>
            <p:cNvSpPr txBox="1"/>
            <p:nvPr/>
          </p:nvSpPr>
          <p:spPr>
            <a:xfrm>
              <a:off x="9842676" y="5322834"/>
              <a:ext cx="1704130" cy="348773"/>
            </a:xfrm>
            <a:prstGeom prst="rect">
              <a:avLst/>
            </a:prstGeom>
          </p:spPr>
          <p:txBody>
            <a:bodyPr wrap="square" lIns="0" tIns="0" rIns="0" bIns="0" anchor="t">
              <a:spAutoFit/>
            </a:bodyPr>
            <a:lstStyle/>
            <a:p>
              <a:pPr algn="ctr">
                <a:lnSpc>
                  <a:spcPts val="2800"/>
                </a:lnSpc>
                <a:spcBef>
                  <a:spcPct val="0"/>
                </a:spcBef>
                <a:defRPr/>
              </a:pPr>
              <a:r>
                <a:rPr lang="ko-KR" altLang="en-US" sz="2200" spc="100">
                  <a:solidFill>
                    <a:srgbClr val="FFFFFF"/>
                  </a:solidFill>
                  <a:latin typeface="KCC-간판체"/>
                  <a:ea typeface="KCC-간판체"/>
                </a:rPr>
                <a:t>안수빈</a:t>
              </a:r>
            </a:p>
          </p:txBody>
        </p:sp>
      </p:grpSp>
      <p:grpSp>
        <p:nvGrpSpPr>
          <p:cNvPr id="108" name="그룹 107"/>
          <p:cNvGrpSpPr/>
          <p:nvPr/>
        </p:nvGrpSpPr>
        <p:grpSpPr>
          <a:xfrm>
            <a:off x="561989" y="1955639"/>
            <a:ext cx="1841658" cy="1671615"/>
            <a:chOff x="571420" y="1672719"/>
            <a:chExt cx="1841658" cy="1671615"/>
          </a:xfrm>
        </p:grpSpPr>
        <p:grpSp>
          <p:nvGrpSpPr>
            <p:cNvPr id="95" name="그룹 94"/>
            <p:cNvGrpSpPr/>
            <p:nvPr/>
          </p:nvGrpSpPr>
          <p:grpSpPr>
            <a:xfrm>
              <a:off x="571420" y="1672719"/>
              <a:ext cx="1841658" cy="1661030"/>
              <a:chOff x="5175171" y="1862891"/>
              <a:chExt cx="1841658" cy="1661030"/>
            </a:xfrm>
          </p:grpSpPr>
          <p:grpSp>
            <p:nvGrpSpPr>
              <p:cNvPr id="96" name="그룹 95"/>
              <p:cNvGrpSpPr/>
              <p:nvPr/>
            </p:nvGrpSpPr>
            <p:grpSpPr>
              <a:xfrm>
                <a:off x="5175171" y="1862891"/>
                <a:ext cx="1841658" cy="1282319"/>
                <a:chOff x="6212926" y="1634812"/>
                <a:chExt cx="2595569" cy="1807257"/>
              </a:xfrm>
            </p:grpSpPr>
            <p:sp>
              <p:nvSpPr>
                <p:cNvPr id="97" name="Freeform 9"/>
                <p:cNvSpPr/>
                <p:nvPr/>
              </p:nvSpPr>
              <p:spPr>
                <a:xfrm>
                  <a:off x="6212926" y="1634812"/>
                  <a:ext cx="2595569" cy="1807257"/>
                </a:xfrm>
                <a:custGeom>
                  <a:avLst/>
                  <a:gdLst/>
                  <a:ahLst/>
                  <a:cxnLst/>
                  <a:rect l="l" t="t" r="r" b="b"/>
                  <a:pathLst>
                    <a:path w="5234940" h="3774440">
                      <a:moveTo>
                        <a:pt x="5234940" y="2413000"/>
                      </a:moveTo>
                      <a:lnTo>
                        <a:pt x="5234940" y="3201670"/>
                      </a:lnTo>
                      <a:cubicBezTo>
                        <a:pt x="5234940" y="3517900"/>
                        <a:pt x="4978400" y="3774440"/>
                        <a:pt x="4662170" y="3774440"/>
                      </a:cubicBezTo>
                      <a:lnTo>
                        <a:pt x="2617470" y="3774440"/>
                      </a:lnTo>
                      <a:lnTo>
                        <a:pt x="574040" y="3774440"/>
                      </a:lnTo>
                      <a:cubicBezTo>
                        <a:pt x="257810" y="3774440"/>
                        <a:pt x="0" y="3517900"/>
                        <a:pt x="0" y="3201670"/>
                      </a:cubicBezTo>
                      <a:lnTo>
                        <a:pt x="0" y="2413000"/>
                      </a:lnTo>
                      <a:cubicBezTo>
                        <a:pt x="0" y="1576070"/>
                        <a:pt x="875030" y="0"/>
                        <a:pt x="2617470" y="0"/>
                      </a:cubicBezTo>
                      <a:cubicBezTo>
                        <a:pt x="4359910" y="0"/>
                        <a:pt x="5234940" y="1576070"/>
                        <a:pt x="5234940" y="2413000"/>
                      </a:cubicBezTo>
                      <a:close/>
                    </a:path>
                  </a:pathLst>
                </a:custGeom>
                <a:solidFill>
                  <a:srgbClr val="ECE6E0"/>
                </a:solidFill>
                <a:ln>
                  <a:noFill/>
                </a:ln>
              </p:spPr>
              <p:txBody>
                <a:bodyPr/>
                <a:lstStyle/>
                <a:p>
                  <a:pPr lvl="0">
                    <a:defRPr/>
                  </a:pPr>
                  <a:endParaRPr lang="ko-KR" altLang="en-US"/>
                </a:p>
              </p:txBody>
            </p:sp>
            <p:pic>
              <p:nvPicPr>
                <p:cNvPr id="98" name="그림 63"/>
                <p:cNvPicPr>
                  <a:picLocks noChangeAspect="1"/>
                </p:cNvPicPr>
                <p:nvPr/>
              </p:nvPicPr>
              <p:blipFill rotWithShape="1">
                <a:blip r:embed="rId5"/>
                <a:stretch>
                  <a:fillRect/>
                </a:stretch>
              </p:blipFill>
              <p:spPr>
                <a:xfrm>
                  <a:off x="6654963" y="1730286"/>
                  <a:ext cx="1695600" cy="1695600"/>
                </a:xfrm>
                <a:prstGeom prst="rect">
                  <a:avLst/>
                </a:prstGeom>
              </p:spPr>
            </p:pic>
          </p:grpSp>
          <p:sp>
            <p:nvSpPr>
              <p:cNvPr id="99" name="사각형: 둥근 모서리 43"/>
              <p:cNvSpPr/>
              <p:nvPr/>
            </p:nvSpPr>
            <p:spPr>
              <a:xfrm>
                <a:off x="5179215" y="3200728"/>
                <a:ext cx="1833569" cy="323193"/>
              </a:xfrm>
              <a:prstGeom prst="roundRect">
                <a:avLst>
                  <a:gd name="adj" fmla="val 50000"/>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06" name="TextBox 38"/>
            <p:cNvSpPr txBox="1"/>
            <p:nvPr/>
          </p:nvSpPr>
          <p:spPr>
            <a:xfrm>
              <a:off x="639407" y="2995561"/>
              <a:ext cx="1704130" cy="348773"/>
            </a:xfrm>
            <a:prstGeom prst="rect">
              <a:avLst/>
            </a:prstGeom>
          </p:spPr>
          <p:txBody>
            <a:bodyPr wrap="square" lIns="0" tIns="0" rIns="0" bIns="0" anchor="t">
              <a:spAutoFit/>
            </a:bodyPr>
            <a:lstStyle/>
            <a:p>
              <a:pPr algn="ctr">
                <a:lnSpc>
                  <a:spcPts val="2800"/>
                </a:lnSpc>
                <a:spcBef>
                  <a:spcPct val="0"/>
                </a:spcBef>
                <a:defRPr/>
              </a:pPr>
              <a:r>
                <a:rPr lang="ko-KR" altLang="en-US" sz="2200" spc="100">
                  <a:solidFill>
                    <a:srgbClr val="FFFFFF"/>
                  </a:solidFill>
                  <a:latin typeface="KCC-간판체"/>
                  <a:ea typeface="KCC-간판체"/>
                </a:rPr>
                <a:t>이현주</a:t>
              </a:r>
            </a:p>
          </p:txBody>
        </p:sp>
      </p:grpSp>
      <p:sp>
        <p:nvSpPr>
          <p:cNvPr id="107" name="말풍선: 모서리가 둥근 사각형 106"/>
          <p:cNvSpPr/>
          <p:nvPr/>
        </p:nvSpPr>
        <p:spPr>
          <a:xfrm>
            <a:off x="591608" y="4093736"/>
            <a:ext cx="8911165" cy="2423688"/>
          </a:xfrm>
          <a:prstGeom prst="wedgeRoundRectCallout">
            <a:avLst>
              <a:gd name="adj1" fmla="val 52640"/>
              <a:gd name="adj2" fmla="val -25565"/>
              <a:gd name="adj3" fmla="val 16667"/>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0" name="TextBox 109"/>
          <p:cNvSpPr txBox="1"/>
          <p:nvPr/>
        </p:nvSpPr>
        <p:spPr>
          <a:xfrm>
            <a:off x="643191" y="4190686"/>
            <a:ext cx="8867650" cy="2274884"/>
          </a:xfrm>
          <a:prstGeom prst="rect">
            <a:avLst/>
          </a:prstGeom>
        </p:spPr>
        <p:txBody>
          <a:bodyPr wrap="square">
            <a:spAutoFit/>
          </a:bodyPr>
          <a:lstStyle/>
          <a:p>
            <a:pPr>
              <a:defRPr/>
            </a:pPr>
            <a:r>
              <a:rPr lang="ko-KR" altLang="en-US" sz="1600">
                <a:latin typeface="KCC-간판체"/>
                <a:ea typeface="KCC-간판체"/>
              </a:rPr>
              <a:t>이번 프로젝트를 진행하면서 저의 개발 역량의 한계를 느낄때가 많았던거 같습니다. 사이트 틀부터 몇번이고 반복해 다시 만들고</a:t>
            </a:r>
            <a:r>
              <a:rPr lang="en-US" altLang="ko-KR" sz="1600">
                <a:latin typeface="KCC-간판체"/>
                <a:ea typeface="KCC-간판체"/>
              </a:rPr>
              <a:t>,</a:t>
            </a:r>
            <a:r>
              <a:rPr lang="ko-KR" altLang="en-US" sz="1600">
                <a:latin typeface="KCC-간판체"/>
                <a:ea typeface="KCC-간판체"/>
              </a:rPr>
              <a:t> 구현 후 변경되어 적용된 코드들도 많았습니다. 하지만 UI를 구현하는데 큰 난제에 직면하다가 기필코 끝까지 해내고야 만다는 정신으로 했던 거 같습니다. 기능을 구현 하면서 STS구조와 MVC패턴에 대한 부족했던 이해를 채울수 있었고 개발자의 다양한 시야를 넓혀준 경험이었던거 같습니다. 막막했던 과정들이 혼자가 아니라 같이 팀원들과 함께 하는 프로젝트였기 때문에 해낼수 있었다고 생각합니다. 힘도 많이 들었지만 완성되어가는 결과물을 보면서 성취감에 중독되었고 사이트명과 로고도 팀원들에게 제안하여 직접 제작하여 완성도를 더했던거 같습니다.  이번 프로젝트를 통해 하나부터 열까지의 전반적인 룰과 협력, 피드백에 대한 중요성이 필요하다는 것을 배웠습니다. 향후 실무에 나가 협업 프로젝트를 진행 하게 된다면  이 점을 명시하며 개발자로서의 경험을 더 키워 갈것입니다.</a:t>
            </a:r>
          </a:p>
        </p:txBody>
      </p:sp>
      <p:sp>
        <p:nvSpPr>
          <p:cNvPr id="111" name="TextBox 110"/>
          <p:cNvSpPr txBox="1"/>
          <p:nvPr/>
        </p:nvSpPr>
        <p:spPr>
          <a:xfrm>
            <a:off x="2690217" y="1750210"/>
            <a:ext cx="8990250" cy="1791185"/>
          </a:xfrm>
          <a:prstGeom prst="rect">
            <a:avLst/>
          </a:prstGeom>
        </p:spPr>
        <p:txBody>
          <a:bodyPr wrap="square">
            <a:spAutoFit/>
          </a:bodyPr>
          <a:lstStyle/>
          <a:p>
            <a:pPr>
              <a:defRPr/>
            </a:pPr>
            <a:r>
              <a:rPr lang="ko-KR" altLang="en-US" sz="1600">
                <a:latin typeface="KCC-간판체"/>
                <a:ea typeface="KCC-간판체"/>
              </a:rPr>
              <a:t>이번 프로젝트를 통해 기획과 커뮤니케이션의 중요성을 깨달았습니다. 충분한 기획 단계를 거치면, 예상치 못한 문제가 발생하는 것을 방지할 수 있고, 높은 효율성과 품질의 결과물을 얻을 수 있다는 것을 깨달았습니다. 또한 팀원들 간의 역할 분담이 중요하며, 이를 통해 프로젝트의 효율성을 높일 수 있다는 것을 배웠습니다. 이번 프로젝트를 통해 코딩에 대한 열정이 더욱 확고해졌고, 더 높은 수준의 기술을 습득하기 위해 노력할 것입니다.</a:t>
            </a:r>
          </a:p>
          <a:p>
            <a:pPr>
              <a:defRPr/>
            </a:pPr>
            <a:r>
              <a:rPr lang="ko-KR" altLang="en-US" sz="1600">
                <a:latin typeface="KCC-간판체"/>
                <a:ea typeface="KCC-간판체"/>
              </a:rPr>
              <a:t>이번 프로젝트는 저에게 열정과 동기부여를 주었습니다. 프로젝트를 진행하면서 저의 능력을 객관적으로 평가할 수 있는 기회가 있었고, 앞으로도 계속해서 발전하는 자세로 노력할 것입니다.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pic>
        <p:nvPicPr>
          <p:cNvPr id="11" name="Picture 3"/>
          <p:cNvPicPr>
            <a:picLocks noChangeAspect="1"/>
          </p:cNvPicPr>
          <p:nvPr/>
        </p:nvPicPr>
        <p:blipFill rotWithShape="1">
          <a:blip r:embed="rId3"/>
          <a:srcRect/>
          <a:stretch>
            <a:fillRect/>
          </a:stretch>
        </p:blipFill>
        <p:spPr>
          <a:xfrm rot="12880953">
            <a:off x="-444137" y="5358105"/>
            <a:ext cx="3087994" cy="1437321"/>
          </a:xfrm>
          <a:prstGeom prst="rect">
            <a:avLst/>
          </a:prstGeom>
        </p:spPr>
      </p:pic>
      <p:sp>
        <p:nvSpPr>
          <p:cNvPr id="5" name="사각형: 둥근 모서리 4"/>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12"/>
          <p:cNvPicPr>
            <a:picLocks noChangeAspect="1"/>
          </p:cNvPicPr>
          <p:nvPr/>
        </p:nvPicPr>
        <p:blipFill rotWithShape="1">
          <a:blip r:embed="rId4"/>
          <a:srcRect/>
          <a:stretch>
            <a:fillRect/>
          </a:stretch>
        </p:blipFill>
        <p:spPr>
          <a:xfrm rot="5908102">
            <a:off x="-900470" y="-951007"/>
            <a:ext cx="3663031" cy="3416609"/>
          </a:xfrm>
          <a:prstGeom prst="rect">
            <a:avLst/>
          </a:prstGeom>
        </p:spPr>
      </p:pic>
      <p:pic>
        <p:nvPicPr>
          <p:cNvPr id="13" name="Picture 13"/>
          <p:cNvPicPr>
            <a:picLocks noChangeAspect="1"/>
          </p:cNvPicPr>
          <p:nvPr/>
        </p:nvPicPr>
        <p:blipFill rotWithShape="1">
          <a:blip r:embed="rId5"/>
          <a:srcRect/>
          <a:stretch>
            <a:fillRect/>
          </a:stretch>
        </p:blipFill>
        <p:spPr>
          <a:xfrm rot="20042696">
            <a:off x="2838424" y="1156590"/>
            <a:ext cx="1878157" cy="706870"/>
          </a:xfrm>
          <a:prstGeom prst="rect">
            <a:avLst/>
          </a:prstGeom>
        </p:spPr>
      </p:pic>
      <p:sp>
        <p:nvSpPr>
          <p:cNvPr id="14" name="TextBox 34"/>
          <p:cNvSpPr txBox="1"/>
          <p:nvPr/>
        </p:nvSpPr>
        <p:spPr>
          <a:xfrm>
            <a:off x="1437821" y="2306848"/>
            <a:ext cx="4658179" cy="1590179"/>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a:p>
            <a:pPr>
              <a:lnSpc>
                <a:spcPts val="6233"/>
              </a:lnSpc>
              <a:defRPr/>
            </a:pPr>
            <a:r>
              <a:rPr lang="en-US" sz="5666">
                <a:solidFill>
                  <a:schemeClr val="bg2"/>
                </a:solidFill>
                <a:latin typeface="KCC-간판체"/>
                <a:ea typeface="KCC-간판체"/>
              </a:rPr>
              <a:t>PROJECT</a:t>
            </a:r>
          </a:p>
        </p:txBody>
      </p:sp>
      <p:sp>
        <p:nvSpPr>
          <p:cNvPr id="15" name="TextBox 33"/>
          <p:cNvSpPr txBox="1"/>
          <p:nvPr/>
        </p:nvSpPr>
        <p:spPr>
          <a:xfrm>
            <a:off x="1437821" y="3897027"/>
            <a:ext cx="4658179" cy="1722723"/>
          </a:xfrm>
          <a:prstGeom prst="rect">
            <a:avLst/>
          </a:prstGeom>
        </p:spPr>
        <p:txBody>
          <a:bodyPr lIns="0" tIns="0" rIns="0" bIns="0" anchor="t">
            <a:spAutoFit/>
          </a:bodyPr>
          <a:lstStyle/>
          <a:p>
            <a:pPr lvl="0">
              <a:defRPr/>
            </a:pPr>
            <a:r>
              <a:rPr lang="ko-KR" altLang="en-US" sz="5670">
                <a:solidFill>
                  <a:schemeClr val="bg2"/>
                </a:solidFill>
                <a:latin typeface="KCC-간판체"/>
                <a:ea typeface="KCC-간판체"/>
              </a:rPr>
              <a:t>엘라스틱서치</a:t>
            </a:r>
          </a:p>
          <a:p>
            <a:pPr lvl="0">
              <a:defRPr/>
            </a:pPr>
            <a:r>
              <a:rPr lang="ko-KR" altLang="en-US" sz="5670">
                <a:solidFill>
                  <a:schemeClr val="bg2"/>
                </a:solidFill>
                <a:latin typeface="KCC-간판체"/>
                <a:ea typeface="KCC-간판체"/>
              </a:rPr>
              <a:t>기능 추가</a:t>
            </a:r>
          </a:p>
        </p:txBody>
      </p:sp>
      <p:pic>
        <p:nvPicPr>
          <p:cNvPr id="17" name="Picture 4"/>
          <p:cNvPicPr>
            <a:picLocks noChangeAspect="1"/>
          </p:cNvPicPr>
          <p:nvPr/>
        </p:nvPicPr>
        <p:blipFill rotWithShape="1">
          <a:blip r:embed="rId2"/>
          <a:srcRect/>
          <a:stretch>
            <a:fillRect/>
          </a:stretch>
        </p:blipFill>
        <p:spPr>
          <a:xfrm rot="2406247">
            <a:off x="6984880" y="-1091200"/>
            <a:ext cx="2895524" cy="2700734"/>
          </a:xfrm>
          <a:prstGeom prst="rect">
            <a:avLst/>
          </a:prstGeom>
        </p:spPr>
      </p:pic>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6"/>
          <a:srcRect l="7180" t="21820" r="84250" b="18200"/>
          <a:stretch>
            <a:fillRect/>
          </a:stretch>
        </p:blipFill>
        <p:spPr>
          <a:xfrm rot="7387677">
            <a:off x="6172163" y="-475899"/>
            <a:ext cx="880641" cy="3444330"/>
          </a:xfrm>
          <a:prstGeom prst="rect">
            <a:avLst/>
          </a:prstGeom>
        </p:spPr>
      </p:pic>
      <p:pic>
        <p:nvPicPr>
          <p:cNvPr id="23" name="그림 22"/>
          <p:cNvPicPr>
            <a:picLocks noChangeAspect="1"/>
          </p:cNvPicPr>
          <p:nvPr/>
        </p:nvPicPr>
        <p:blipFill rotWithShape="1">
          <a:blip r:embed="rId7"/>
          <a:stretch>
            <a:fillRect/>
          </a:stretch>
        </p:blipFill>
        <p:spPr>
          <a:xfrm rot="20603306">
            <a:off x="5912793" y="1551384"/>
            <a:ext cx="6271338" cy="40128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sp>
        <p:nvSpPr>
          <p:cNvPr id="5" name="사각형: 둥근 모서리 4"/>
          <p:cNvSpPr/>
          <p:nvPr/>
        </p:nvSpPr>
        <p:spPr>
          <a:xfrm>
            <a:off x="93104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1512653" y="1206282"/>
            <a:ext cx="4658179" cy="806375"/>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p:txBody>
      </p:sp>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3"/>
          <a:srcRect l="7180" t="21820" r="84250" b="18200"/>
          <a:stretch>
            <a:fillRect/>
          </a:stretch>
        </p:blipFill>
        <p:spPr>
          <a:xfrm rot="7387677">
            <a:off x="746417" y="4372950"/>
            <a:ext cx="880641" cy="3444330"/>
          </a:xfrm>
          <a:prstGeom prst="rect">
            <a:avLst/>
          </a:prstGeom>
        </p:spPr>
      </p:pic>
      <p:pic>
        <p:nvPicPr>
          <p:cNvPr id="21" name="Picture 11"/>
          <p:cNvPicPr>
            <a:picLocks noChangeAspect="1"/>
          </p:cNvPicPr>
          <p:nvPr/>
        </p:nvPicPr>
        <p:blipFill rotWithShape="1">
          <a:blip r:embed="rId4"/>
          <a:srcRect/>
          <a:stretch>
            <a:fillRect/>
          </a:stretch>
        </p:blipFill>
        <p:spPr>
          <a:xfrm rot="20287432">
            <a:off x="-767461" y="-27693"/>
            <a:ext cx="3397013" cy="1581155"/>
          </a:xfrm>
          <a:prstGeom prst="rect">
            <a:avLst/>
          </a:prstGeom>
        </p:spPr>
      </p:pic>
      <p:pic>
        <p:nvPicPr>
          <p:cNvPr id="24" name="Picture 12"/>
          <p:cNvPicPr>
            <a:picLocks noChangeAspect="1"/>
          </p:cNvPicPr>
          <p:nvPr/>
        </p:nvPicPr>
        <p:blipFill rotWithShape="1">
          <a:blip r:embed="rId5"/>
          <a:srcRect/>
          <a:stretch>
            <a:fillRect/>
          </a:stretch>
        </p:blipFill>
        <p:spPr>
          <a:xfrm rot="15772132">
            <a:off x="3933099" y="6136140"/>
            <a:ext cx="2600226" cy="2160552"/>
          </a:xfrm>
          <a:prstGeom prst="rect">
            <a:avLst/>
          </a:prstGeom>
        </p:spPr>
      </p:pic>
      <p:pic>
        <p:nvPicPr>
          <p:cNvPr id="25" name="Picture 3"/>
          <p:cNvPicPr>
            <a:picLocks noChangeAspect="1"/>
          </p:cNvPicPr>
          <p:nvPr/>
        </p:nvPicPr>
        <p:blipFill rotWithShape="1">
          <a:blip r:embed="rId6"/>
          <a:srcRect/>
          <a:stretch>
            <a:fillRect/>
          </a:stretch>
        </p:blipFill>
        <p:spPr>
          <a:xfrm rot="106649">
            <a:off x="7089927" y="-1009415"/>
            <a:ext cx="4173870" cy="3893082"/>
          </a:xfrm>
          <a:prstGeom prst="rect">
            <a:avLst/>
          </a:prstGeom>
        </p:spPr>
      </p:pic>
      <p:pic>
        <p:nvPicPr>
          <p:cNvPr id="12" name="그림 11"/>
          <p:cNvPicPr>
            <a:picLocks noChangeAspect="1"/>
          </p:cNvPicPr>
          <p:nvPr/>
        </p:nvPicPr>
        <p:blipFill rotWithShape="1">
          <a:blip r:embed="rId7"/>
          <a:stretch>
            <a:fillRect/>
          </a:stretch>
        </p:blipFill>
        <p:spPr>
          <a:xfrm>
            <a:off x="-289006" y="1963948"/>
            <a:ext cx="6385006" cy="3591566"/>
          </a:xfrm>
          <a:prstGeom prst="rect">
            <a:avLst/>
          </a:prstGeom>
        </p:spPr>
      </p:pic>
      <p:sp>
        <p:nvSpPr>
          <p:cNvPr id="4" name="TextBox 38"/>
          <p:cNvSpPr txBox="1"/>
          <p:nvPr/>
        </p:nvSpPr>
        <p:spPr>
          <a:xfrm>
            <a:off x="4538394" y="3926562"/>
            <a:ext cx="4003886" cy="1077218"/>
          </a:xfrm>
          <a:prstGeom prst="rect">
            <a:avLst/>
          </a:prstGeom>
        </p:spPr>
        <p:txBody>
          <a:bodyPr wrap="square" lIns="0" tIns="0" rIns="0" bIns="0" anchor="t">
            <a:spAutoFit/>
          </a:bodyPr>
          <a:lstStyle/>
          <a:p>
            <a:pPr algn="ctr">
              <a:lnSpc>
                <a:spcPts val="2800"/>
              </a:lnSpc>
              <a:spcBef>
                <a:spcPct val="0"/>
              </a:spcBef>
              <a:defRPr/>
            </a:pPr>
            <a:r>
              <a:rPr lang="ko-KR" altLang="en-US" sz="2400" spc="100">
                <a:solidFill>
                  <a:srgbClr val="FFFFFF"/>
                </a:solidFill>
                <a:latin typeface="KCC-간판체"/>
                <a:ea typeface="KCC-간판체"/>
              </a:rPr>
              <a:t>카페 사장님</a:t>
            </a:r>
            <a:r>
              <a:rPr lang="en-US" altLang="ko-KR" sz="2400" spc="100">
                <a:solidFill>
                  <a:srgbClr val="FFFFFF"/>
                </a:solidFill>
                <a:latin typeface="KCC-간판체"/>
                <a:ea typeface="KCC-간판체"/>
              </a:rPr>
              <a:t>,</a:t>
            </a:r>
          </a:p>
          <a:p>
            <a:pPr algn="ctr">
              <a:lnSpc>
                <a:spcPts val="2800"/>
              </a:lnSpc>
              <a:spcBef>
                <a:spcPct val="0"/>
              </a:spcBef>
              <a:defRPr/>
            </a:pPr>
            <a:r>
              <a:rPr lang="ko-KR" altLang="en-US" sz="2400" spc="100">
                <a:solidFill>
                  <a:srgbClr val="FFFFFF"/>
                </a:solidFill>
                <a:latin typeface="KCC-간판체"/>
                <a:ea typeface="KCC-간판체"/>
              </a:rPr>
              <a:t>일반 이용자 </a:t>
            </a:r>
          </a:p>
          <a:p>
            <a:pPr algn="ctr">
              <a:lnSpc>
                <a:spcPts val="2800"/>
              </a:lnSpc>
              <a:spcBef>
                <a:spcPct val="0"/>
              </a:spcBef>
              <a:defRPr/>
            </a:pPr>
            <a:r>
              <a:rPr lang="ko-KR" altLang="en-US" sz="2400" spc="100">
                <a:solidFill>
                  <a:srgbClr val="FFFFFF"/>
                </a:solidFill>
                <a:latin typeface="KCC-간판체"/>
                <a:ea typeface="KCC-간판체"/>
              </a:rPr>
              <a:t>모두의 호혜적 이득 지향</a:t>
            </a:r>
            <a:endParaRPr lang="en-US" altLang="ko-KR" sz="2400" spc="100">
              <a:solidFill>
                <a:srgbClr val="FFFFFF"/>
              </a:solidFill>
              <a:latin typeface="KCC-간판체"/>
              <a:ea typeface="KCC-간판체"/>
            </a:endParaRPr>
          </a:p>
        </p:txBody>
      </p:sp>
      <p:sp>
        <p:nvSpPr>
          <p:cNvPr id="11" name="TextBox 38"/>
          <p:cNvSpPr txBox="1"/>
          <p:nvPr/>
        </p:nvSpPr>
        <p:spPr>
          <a:xfrm>
            <a:off x="4224192" y="2414180"/>
            <a:ext cx="4467469" cy="1077218"/>
          </a:xfrm>
          <a:prstGeom prst="rect">
            <a:avLst/>
          </a:prstGeom>
        </p:spPr>
        <p:txBody>
          <a:bodyPr wrap="square" lIns="0" tIns="0" rIns="0" bIns="0" anchor="t">
            <a:spAutoFit/>
          </a:bodyPr>
          <a:lstStyle/>
          <a:p>
            <a:pPr algn="ctr">
              <a:lnSpc>
                <a:spcPts val="2800"/>
              </a:lnSpc>
              <a:spcBef>
                <a:spcPct val="0"/>
              </a:spcBef>
              <a:defRPr/>
            </a:pPr>
            <a:r>
              <a:rPr lang="ko-KR" altLang="en-US" sz="2400" spc="100">
                <a:solidFill>
                  <a:srgbClr val="FFFFFF"/>
                </a:solidFill>
                <a:latin typeface="KCC-간판체"/>
                <a:ea typeface="KCC-간판체"/>
              </a:rPr>
              <a:t>서울시 검증 </a:t>
            </a:r>
            <a:r>
              <a:rPr lang="en-US" altLang="ko-KR" sz="2400" spc="100">
                <a:solidFill>
                  <a:srgbClr val="FFFFFF"/>
                </a:solidFill>
                <a:latin typeface="KCC-간판체"/>
                <a:ea typeface="KCC-간판체"/>
              </a:rPr>
              <a:t>DB </a:t>
            </a:r>
            <a:r>
              <a:rPr lang="ko-KR" altLang="en-US" sz="2400" spc="100">
                <a:solidFill>
                  <a:srgbClr val="FFFFFF"/>
                </a:solidFill>
                <a:latin typeface="KCC-간판체"/>
                <a:ea typeface="KCC-간판체"/>
              </a:rPr>
              <a:t>기반 데이터</a:t>
            </a:r>
          </a:p>
          <a:p>
            <a:pPr algn="ctr">
              <a:lnSpc>
                <a:spcPts val="2800"/>
              </a:lnSpc>
              <a:spcBef>
                <a:spcPct val="0"/>
              </a:spcBef>
              <a:defRPr/>
            </a:pPr>
            <a:r>
              <a:rPr lang="en-US" altLang="ko-KR" sz="2400" spc="100">
                <a:solidFill>
                  <a:srgbClr val="FFFFFF"/>
                </a:solidFill>
                <a:latin typeface="KCC-간판체"/>
                <a:ea typeface="KCC-간판체"/>
              </a:rPr>
              <a:t>-&gt; </a:t>
            </a:r>
            <a:r>
              <a:rPr lang="ko-KR" altLang="en-US" sz="2400" spc="100">
                <a:solidFill>
                  <a:srgbClr val="FFFFFF"/>
                </a:solidFill>
                <a:latin typeface="KCC-간판체"/>
                <a:ea typeface="KCC-간판체"/>
              </a:rPr>
              <a:t>신뢰도 향상</a:t>
            </a:r>
            <a:br>
              <a:rPr lang="en-US" altLang="ko-KR" sz="2400" spc="100">
                <a:solidFill>
                  <a:srgbClr val="FFFFFF"/>
                </a:solidFill>
                <a:latin typeface="KCC-간판체"/>
                <a:ea typeface="KCC-간판체"/>
              </a:rPr>
            </a:br>
            <a:r>
              <a:rPr lang="en-US" altLang="ko-KR" sz="2400" spc="100">
                <a:solidFill>
                  <a:srgbClr val="FFFFFF"/>
                </a:solidFill>
                <a:latin typeface="KCC-간판체"/>
                <a:ea typeface="KCC-간판체"/>
              </a:rPr>
              <a:t>(</a:t>
            </a:r>
            <a:r>
              <a:rPr lang="ko-KR" altLang="en-US" sz="2400" spc="100">
                <a:solidFill>
                  <a:srgbClr val="FFFFFF"/>
                </a:solidFill>
                <a:latin typeface="KCC-간판체"/>
                <a:ea typeface="KCC-간판체"/>
              </a:rPr>
              <a:t>정확한 정보 </a:t>
            </a:r>
            <a:r>
              <a:rPr lang="en-US" altLang="ko-KR" sz="2400" spc="100">
                <a:solidFill>
                  <a:srgbClr val="FFFFFF"/>
                </a:solidFill>
                <a:latin typeface="KCC-간판체"/>
                <a:ea typeface="KCC-간판체"/>
              </a:rPr>
              <a:t>-&gt; </a:t>
            </a:r>
            <a:r>
              <a:rPr lang="ko-KR" altLang="en-US" sz="2400" spc="100">
                <a:solidFill>
                  <a:srgbClr val="FFFFFF"/>
                </a:solidFill>
                <a:latin typeface="KCC-간판체"/>
                <a:ea typeface="KCC-간판체"/>
              </a:rPr>
              <a:t>긍정적브랜딩</a:t>
            </a:r>
            <a:r>
              <a:rPr lang="en-US" altLang="ko-KR" sz="2400" spc="100">
                <a:solidFill>
                  <a:srgbClr val="FFFFFF"/>
                </a:solidFill>
                <a:latin typeface="KCC-간판체"/>
                <a:ea typeface="KCC-간판체"/>
              </a:rPr>
              <a:t>)</a:t>
            </a:r>
            <a:endParaRPr lang="ko-KR" altLang="en-US" sz="2400" spc="100">
              <a:solidFill>
                <a:srgbClr val="FFFFFF"/>
              </a:solidFill>
              <a:latin typeface="KCC-간판체"/>
              <a:ea typeface="KCC-간판체"/>
            </a:endParaRPr>
          </a:p>
        </p:txBody>
      </p:sp>
      <p:pic>
        <p:nvPicPr>
          <p:cNvPr id="17" name="Picture 13"/>
          <p:cNvPicPr>
            <a:picLocks noChangeAspect="1"/>
          </p:cNvPicPr>
          <p:nvPr/>
        </p:nvPicPr>
        <p:blipFill rotWithShape="1">
          <a:blip r:embed="rId8"/>
          <a:srcRect/>
          <a:stretch>
            <a:fillRect/>
          </a:stretch>
        </p:blipFill>
        <p:spPr>
          <a:xfrm rot="9938483">
            <a:off x="5482091" y="-320587"/>
            <a:ext cx="1903802" cy="2246976"/>
          </a:xfrm>
          <a:prstGeom prst="rect">
            <a:avLst/>
          </a:prstGeom>
        </p:spPr>
      </p:pic>
      <p:pic>
        <p:nvPicPr>
          <p:cNvPr id="2" name="그래픽 1"/>
          <p:cNvPicPr>
            <a:picLocks noChangeAspect="1"/>
          </p:cNvPicPr>
          <p:nvPr/>
        </p:nvPicPr>
        <p:blipFill rotWithShape="1">
          <a:blip r:embed="rId9"/>
          <a:stretch>
            <a:fillRect/>
          </a:stretch>
        </p:blipFill>
        <p:spPr>
          <a:xfrm rot="19823752">
            <a:off x="7859518" y="1526160"/>
            <a:ext cx="4454079" cy="445407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2" name="Picture 3"/>
          <p:cNvPicPr>
            <a:picLocks noChangeAspect="1"/>
          </p:cNvPicPr>
          <p:nvPr/>
        </p:nvPicPr>
        <p:blipFill rotWithShape="1">
          <a:blip r:embed="rId2"/>
          <a:srcRect/>
          <a:stretch>
            <a:fillRect/>
          </a:stretch>
        </p:blipFill>
        <p:spPr>
          <a:xfrm rot="12880953">
            <a:off x="-759933" y="5510124"/>
            <a:ext cx="3087994" cy="1437321"/>
          </a:xfrm>
          <a:prstGeom prst="rect">
            <a:avLst/>
          </a:prstGeom>
        </p:spPr>
      </p:pic>
      <p:sp>
        <p:nvSpPr>
          <p:cNvPr id="7" name="사각형: 둥근 모서리 6"/>
          <p:cNvSpPr/>
          <p:nvPr/>
        </p:nvSpPr>
        <p:spPr>
          <a:xfrm>
            <a:off x="335666" y="127322"/>
            <a:ext cx="11516809" cy="6643868"/>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aphicFrame>
        <p:nvGraphicFramePr>
          <p:cNvPr id="81" name="표 81"/>
          <p:cNvGraphicFramePr>
            <a:graphicFrameLocks noGrp="1"/>
          </p:cNvGraphicFramePr>
          <p:nvPr/>
        </p:nvGraphicFramePr>
        <p:xfrm>
          <a:off x="3877537" y="2205659"/>
          <a:ext cx="7660540" cy="4237620"/>
        </p:xfrm>
        <a:graphic>
          <a:graphicData uri="http://schemas.openxmlformats.org/drawingml/2006/table">
            <a:tbl>
              <a:tblPr firstRow="1" bandRow="1">
                <a:tableStyleId>{5940675A-B579-460E-94D1-54222C63F5DA}</a:tableStyleId>
              </a:tblPr>
              <a:tblGrid>
                <a:gridCol w="766054">
                  <a:extLst>
                    <a:ext uri="{9D8B030D-6E8A-4147-A177-3AD203B41FA5}">
                      <a16:colId xmlns:a16="http://schemas.microsoft.com/office/drawing/2014/main" val="20000"/>
                    </a:ext>
                  </a:extLst>
                </a:gridCol>
                <a:gridCol w="766054">
                  <a:extLst>
                    <a:ext uri="{9D8B030D-6E8A-4147-A177-3AD203B41FA5}">
                      <a16:colId xmlns:a16="http://schemas.microsoft.com/office/drawing/2014/main" val="20001"/>
                    </a:ext>
                  </a:extLst>
                </a:gridCol>
                <a:gridCol w="766054">
                  <a:extLst>
                    <a:ext uri="{9D8B030D-6E8A-4147-A177-3AD203B41FA5}">
                      <a16:colId xmlns:a16="http://schemas.microsoft.com/office/drawing/2014/main" val="20002"/>
                    </a:ext>
                  </a:extLst>
                </a:gridCol>
                <a:gridCol w="766054">
                  <a:extLst>
                    <a:ext uri="{9D8B030D-6E8A-4147-A177-3AD203B41FA5}">
                      <a16:colId xmlns:a16="http://schemas.microsoft.com/office/drawing/2014/main" val="20003"/>
                    </a:ext>
                  </a:extLst>
                </a:gridCol>
                <a:gridCol w="766054">
                  <a:extLst>
                    <a:ext uri="{9D8B030D-6E8A-4147-A177-3AD203B41FA5}">
                      <a16:colId xmlns:a16="http://schemas.microsoft.com/office/drawing/2014/main" val="20004"/>
                    </a:ext>
                  </a:extLst>
                </a:gridCol>
                <a:gridCol w="766054">
                  <a:extLst>
                    <a:ext uri="{9D8B030D-6E8A-4147-A177-3AD203B41FA5}">
                      <a16:colId xmlns:a16="http://schemas.microsoft.com/office/drawing/2014/main" val="20005"/>
                    </a:ext>
                  </a:extLst>
                </a:gridCol>
                <a:gridCol w="766054">
                  <a:extLst>
                    <a:ext uri="{9D8B030D-6E8A-4147-A177-3AD203B41FA5}">
                      <a16:colId xmlns:a16="http://schemas.microsoft.com/office/drawing/2014/main" val="20006"/>
                    </a:ext>
                  </a:extLst>
                </a:gridCol>
                <a:gridCol w="766054">
                  <a:extLst>
                    <a:ext uri="{9D8B030D-6E8A-4147-A177-3AD203B41FA5}">
                      <a16:colId xmlns:a16="http://schemas.microsoft.com/office/drawing/2014/main" val="20007"/>
                    </a:ext>
                  </a:extLst>
                </a:gridCol>
                <a:gridCol w="766054">
                  <a:extLst>
                    <a:ext uri="{9D8B030D-6E8A-4147-A177-3AD203B41FA5}">
                      <a16:colId xmlns:a16="http://schemas.microsoft.com/office/drawing/2014/main" val="20008"/>
                    </a:ext>
                  </a:extLst>
                </a:gridCol>
                <a:gridCol w="766054">
                  <a:extLst>
                    <a:ext uri="{9D8B030D-6E8A-4147-A177-3AD203B41FA5}">
                      <a16:colId xmlns:a16="http://schemas.microsoft.com/office/drawing/2014/main" val="20009"/>
                    </a:ext>
                  </a:extLst>
                </a:gridCol>
              </a:tblGrid>
              <a:tr h="4237620">
                <a:tc>
                  <a:txBody>
                    <a:bodyPr/>
                    <a:lstStyle/>
                    <a:p>
                      <a:pPr latinLnBrk="1">
                        <a:defRPr/>
                      </a:pPr>
                      <a:endParaRPr lang="ko-KR" altLang="en-US" sz="1000"/>
                    </a:p>
                  </a:txBody>
                  <a:tcPr>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lnR w="12700" cap="flat" cmpd="sng" algn="ctr">
                      <a:solidFill>
                        <a:schemeClr val="tx1"/>
                      </a:solidFill>
                      <a:prstDash val="sysDot"/>
                      <a:round/>
                      <a:headEnd w="med" len="med"/>
                      <a:tailEnd w="med" len="med"/>
                    </a:lnR>
                    <a:solidFill>
                      <a:schemeClr val="bg1"/>
                    </a:solidFill>
                  </a:tcPr>
                </a:tc>
                <a:tc>
                  <a:txBody>
                    <a:bodyPr/>
                    <a:lstStyle/>
                    <a:p>
                      <a:pPr latinLnBrk="1">
                        <a:defRPr/>
                      </a:pPr>
                      <a:endParaRPr lang="ko-KR" altLang="en-US" sz="1000"/>
                    </a:p>
                  </a:txBody>
                  <a:tcPr>
                    <a:lnL w="12700" cap="flat" cmpd="sng" algn="ctr">
                      <a:solidFill>
                        <a:schemeClr val="tx1"/>
                      </a:solidFill>
                      <a:prstDash val="sysDot"/>
                      <a:round/>
                      <a:headEnd w="med" len="med"/>
                      <a:tailEnd w="med" len="med"/>
                    </a:lnL>
                    <a:solidFill>
                      <a:schemeClr val="bg1"/>
                    </a:solidFill>
                  </a:tcPr>
                </a:tc>
                <a:extLst>
                  <a:ext uri="{0D108BD9-81ED-4DB2-BD59-A6C34878D82A}">
                    <a16:rowId xmlns:a16="http://schemas.microsoft.com/office/drawing/2014/main" val="10000"/>
                  </a:ext>
                </a:extLst>
              </a:tr>
            </a:tbl>
          </a:graphicData>
        </a:graphic>
      </p:graphicFrame>
      <p:sp>
        <p:nvSpPr>
          <p:cNvPr id="11" name="TextBox 38"/>
          <p:cNvSpPr txBox="1"/>
          <p:nvPr/>
        </p:nvSpPr>
        <p:spPr>
          <a:xfrm>
            <a:off x="805379" y="2205659"/>
            <a:ext cx="2696876" cy="718145"/>
          </a:xfrm>
          <a:prstGeom prst="rect">
            <a:avLst/>
          </a:prstGeom>
        </p:spPr>
        <p:txBody>
          <a:bodyPr wrap="square" lIns="0" tIns="0" rIns="0" bIns="0" anchor="t">
            <a:spAutoFit/>
          </a:bodyPr>
          <a:lstStyle/>
          <a:p>
            <a:pPr algn="just">
              <a:lnSpc>
                <a:spcPts val="2800"/>
              </a:lnSpc>
              <a:spcBef>
                <a:spcPct val="0"/>
              </a:spcBef>
              <a:defRPr/>
            </a:pPr>
            <a:r>
              <a:rPr lang="ko-KR" altLang="en-US" sz="2400" spc="100" dirty="0" err="1">
                <a:solidFill>
                  <a:srgbClr val="FFFFFF"/>
                </a:solidFill>
                <a:latin typeface="KCC-간판체"/>
                <a:ea typeface="KCC-간판체"/>
              </a:rPr>
              <a:t>엘라스틱서치</a:t>
            </a:r>
            <a:endParaRPr lang="ko-KR" altLang="en-US" sz="2400" spc="100" dirty="0">
              <a:solidFill>
                <a:srgbClr val="FFFFFF"/>
              </a:solidFill>
              <a:latin typeface="KCC-간판체"/>
              <a:ea typeface="KCC-간판체"/>
            </a:endParaRPr>
          </a:p>
          <a:p>
            <a:pPr algn="just">
              <a:lnSpc>
                <a:spcPts val="2800"/>
              </a:lnSpc>
              <a:spcBef>
                <a:spcPct val="0"/>
              </a:spcBef>
              <a:defRPr/>
            </a:pPr>
            <a:r>
              <a:rPr lang="ko-KR" altLang="en-US" sz="2400" spc="100" dirty="0">
                <a:solidFill>
                  <a:srgbClr val="FFFFFF"/>
                </a:solidFill>
                <a:latin typeface="KCC-간판체"/>
                <a:ea typeface="KCC-간판체"/>
              </a:rPr>
              <a:t>인덱스 구현</a:t>
            </a:r>
          </a:p>
        </p:txBody>
      </p:sp>
      <p:sp>
        <p:nvSpPr>
          <p:cNvPr id="19" name="TextBox 34"/>
          <p:cNvSpPr txBox="1"/>
          <p:nvPr/>
        </p:nvSpPr>
        <p:spPr>
          <a:xfrm>
            <a:off x="335664" y="345369"/>
            <a:ext cx="11516810"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25" name="TextBox 34"/>
          <p:cNvSpPr txBox="1"/>
          <p:nvPr/>
        </p:nvSpPr>
        <p:spPr>
          <a:xfrm>
            <a:off x="335665" y="828682"/>
            <a:ext cx="11516809" cy="71493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일정 </a:t>
            </a:r>
            <a:r>
              <a:rPr lang="en-US" altLang="ko-KR" sz="3200">
                <a:solidFill>
                  <a:schemeClr val="bg2"/>
                </a:solidFill>
                <a:latin typeface="KCC-간판체"/>
                <a:ea typeface="KCC-간판체"/>
              </a:rPr>
              <a:t>: </a:t>
            </a:r>
            <a:r>
              <a:rPr lang="ko-KR" altLang="en-US" sz="3200">
                <a:solidFill>
                  <a:schemeClr val="bg2"/>
                </a:solidFill>
                <a:latin typeface="KCC-간판체"/>
                <a:ea typeface="KCC-간판체"/>
              </a:rPr>
              <a:t>간트 차트</a:t>
            </a:r>
            <a:r>
              <a:rPr lang="en-US" altLang="ko-KR" sz="3200">
                <a:solidFill>
                  <a:schemeClr val="bg2"/>
                </a:solidFill>
                <a:latin typeface="KCC-간판체"/>
                <a:ea typeface="KCC-간판체"/>
              </a:rPr>
              <a:t>-</a:t>
            </a:r>
            <a:endParaRPr lang="en-US" sz="3200">
              <a:solidFill>
                <a:schemeClr val="bg2"/>
              </a:solidFill>
              <a:latin typeface="KCC-간판체"/>
              <a:ea typeface="KCC-간판체"/>
            </a:endParaRPr>
          </a:p>
        </p:txBody>
      </p:sp>
      <p:sp>
        <p:nvSpPr>
          <p:cNvPr id="26" name="TextBox 38"/>
          <p:cNvSpPr txBox="1"/>
          <p:nvPr/>
        </p:nvSpPr>
        <p:spPr>
          <a:xfrm>
            <a:off x="3884248"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a:solidFill>
                  <a:srgbClr val="FFFFFF"/>
                </a:solidFill>
                <a:latin typeface="KCC-간판체"/>
                <a:ea typeface="KCC-간판체"/>
              </a:rPr>
              <a:t>8/1</a:t>
            </a:r>
          </a:p>
        </p:txBody>
      </p:sp>
      <p:sp>
        <p:nvSpPr>
          <p:cNvPr id="52" name="TextBox 38"/>
          <p:cNvSpPr txBox="1"/>
          <p:nvPr/>
        </p:nvSpPr>
        <p:spPr>
          <a:xfrm>
            <a:off x="7433432"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dirty="0">
                <a:solidFill>
                  <a:srgbClr val="FFFFFF"/>
                </a:solidFill>
                <a:latin typeface="KCC-간판체"/>
                <a:ea typeface="KCC-간판체"/>
              </a:rPr>
              <a:t>8/11</a:t>
            </a:r>
          </a:p>
        </p:txBody>
      </p:sp>
      <p:cxnSp>
        <p:nvCxnSpPr>
          <p:cNvPr id="56" name="직선 연결선 55"/>
          <p:cNvCxnSpPr/>
          <p:nvPr/>
        </p:nvCxnSpPr>
        <p:spPr>
          <a:xfrm>
            <a:off x="3611301" y="2194084"/>
            <a:ext cx="0" cy="4249195"/>
          </a:xfrm>
          <a:prstGeom prst="line">
            <a:avLst/>
          </a:prstGeom>
          <a:ln>
            <a:solidFill>
              <a:srgbClr val="ECE6E0"/>
            </a:solidFill>
          </a:ln>
        </p:spPr>
        <p:style>
          <a:lnRef idx="1">
            <a:schemeClr val="accent1"/>
          </a:lnRef>
          <a:fillRef idx="0">
            <a:schemeClr val="accent1"/>
          </a:fillRef>
          <a:effectRef idx="0">
            <a:schemeClr val="accent1"/>
          </a:effectRef>
          <a:fontRef idx="minor">
            <a:schemeClr val="tx1"/>
          </a:fontRef>
        </p:style>
      </p:cxnSp>
      <p:sp>
        <p:nvSpPr>
          <p:cNvPr id="66" name="직사각형 65"/>
          <p:cNvSpPr/>
          <p:nvPr/>
        </p:nvSpPr>
        <p:spPr>
          <a:xfrm>
            <a:off x="5803271" y="3323351"/>
            <a:ext cx="1903312" cy="759761"/>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3" name="Picture 13"/>
          <p:cNvPicPr>
            <a:picLocks noChangeAspect="1"/>
          </p:cNvPicPr>
          <p:nvPr/>
        </p:nvPicPr>
        <p:blipFill rotWithShape="1">
          <a:blip r:embed="rId3"/>
          <a:srcRect/>
          <a:stretch>
            <a:fillRect/>
          </a:stretch>
        </p:blipFill>
        <p:spPr>
          <a:xfrm rot="20042696">
            <a:off x="-180581" y="6249"/>
            <a:ext cx="1878157" cy="706870"/>
          </a:xfrm>
          <a:prstGeom prst="rect">
            <a:avLst/>
          </a:prstGeom>
        </p:spPr>
      </p:pic>
      <p:pic>
        <p:nvPicPr>
          <p:cNvPr id="84" name="그림 83"/>
          <p:cNvPicPr>
            <a:picLocks noChangeAspect="1"/>
          </p:cNvPicPr>
          <p:nvPr/>
        </p:nvPicPr>
        <p:blipFill rotWithShape="1">
          <a:blip r:embed="rId4"/>
          <a:srcRect l="7180" t="21820" r="84250" b="18200"/>
          <a:stretch>
            <a:fillRect/>
          </a:stretch>
        </p:blipFill>
        <p:spPr>
          <a:xfrm rot="7387677">
            <a:off x="11027774" y="-1307444"/>
            <a:ext cx="880641" cy="3444330"/>
          </a:xfrm>
          <a:prstGeom prst="rect">
            <a:avLst/>
          </a:prstGeom>
        </p:spPr>
      </p:pic>
      <p:sp>
        <p:nvSpPr>
          <p:cNvPr id="85" name="TextBox 38"/>
          <p:cNvSpPr txBox="1"/>
          <p:nvPr/>
        </p:nvSpPr>
        <p:spPr>
          <a:xfrm>
            <a:off x="805379" y="3318460"/>
            <a:ext cx="2696876" cy="1066800"/>
          </a:xfrm>
          <a:prstGeom prst="rect">
            <a:avLst/>
          </a:prstGeom>
        </p:spPr>
        <p:txBody>
          <a:bodyPr wrap="square" lIns="0" tIns="0" rIns="0" bIns="0" anchor="t">
            <a:spAutoFit/>
          </a:bodyPr>
          <a:lstStyle/>
          <a:p>
            <a:pPr algn="just">
              <a:lnSpc>
                <a:spcPts val="2800"/>
              </a:lnSpc>
              <a:spcBef>
                <a:spcPct val="0"/>
              </a:spcBef>
              <a:defRPr/>
            </a:pPr>
            <a:r>
              <a:rPr lang="ko-KR" altLang="en-US" sz="2400" spc="100" dirty="0" err="1">
                <a:solidFill>
                  <a:srgbClr val="FFFFFF"/>
                </a:solidFill>
                <a:latin typeface="KCC-간판체"/>
                <a:ea typeface="KCC-간판체"/>
              </a:rPr>
              <a:t>엘라스틱서치</a:t>
            </a:r>
            <a:endParaRPr lang="ko-KR" altLang="en-US" sz="2400" spc="100" dirty="0">
              <a:solidFill>
                <a:srgbClr val="FFFFFF"/>
              </a:solidFill>
              <a:latin typeface="KCC-간판체"/>
              <a:ea typeface="KCC-간판체"/>
            </a:endParaRPr>
          </a:p>
          <a:p>
            <a:pPr algn="just">
              <a:lnSpc>
                <a:spcPts val="2800"/>
              </a:lnSpc>
              <a:spcBef>
                <a:spcPct val="0"/>
              </a:spcBef>
              <a:defRPr/>
            </a:pPr>
            <a:r>
              <a:rPr lang="ko-KR" altLang="en-US" sz="2400" spc="100" dirty="0">
                <a:solidFill>
                  <a:srgbClr val="FFFFFF"/>
                </a:solidFill>
                <a:latin typeface="KCC-간판체"/>
                <a:ea typeface="KCC-간판체"/>
              </a:rPr>
              <a:t>자바 연동</a:t>
            </a:r>
            <a:endParaRPr lang="en-US" altLang="ko-KR" sz="2400" spc="100" dirty="0">
              <a:solidFill>
                <a:srgbClr val="FFFFFF"/>
              </a:solidFill>
              <a:latin typeface="KCC-간판체"/>
              <a:ea typeface="KCC-간판체"/>
            </a:endParaRPr>
          </a:p>
          <a:p>
            <a:pPr algn="just">
              <a:lnSpc>
                <a:spcPts val="2800"/>
              </a:lnSpc>
              <a:spcBef>
                <a:spcPct val="0"/>
              </a:spcBef>
              <a:defRPr/>
            </a:pPr>
            <a:r>
              <a:rPr lang="en-US" altLang="ko-KR" sz="2400" spc="100" dirty="0">
                <a:solidFill>
                  <a:srgbClr val="FFFFFF"/>
                </a:solidFill>
                <a:latin typeface="KCC-간판체"/>
                <a:ea typeface="KCC-간판체"/>
              </a:rPr>
              <a:t>(</a:t>
            </a:r>
            <a:r>
              <a:rPr lang="ko-KR" altLang="en-US" sz="2400" spc="100" dirty="0">
                <a:solidFill>
                  <a:srgbClr val="FFFFFF"/>
                </a:solidFill>
                <a:latin typeface="KCC-간판체"/>
                <a:ea typeface="KCC-간판체"/>
              </a:rPr>
              <a:t>프레임워크</a:t>
            </a:r>
            <a:r>
              <a:rPr lang="en-US" altLang="ko-KR" sz="2400" spc="100" dirty="0">
                <a:solidFill>
                  <a:srgbClr val="FFFFFF"/>
                </a:solidFill>
                <a:latin typeface="KCC-간판체"/>
                <a:ea typeface="KCC-간판체"/>
              </a:rPr>
              <a:t>)</a:t>
            </a:r>
            <a:endParaRPr lang="ko-KR" altLang="en-US" sz="2400" spc="100" dirty="0">
              <a:solidFill>
                <a:srgbClr val="FFFFFF"/>
              </a:solidFill>
              <a:latin typeface="KCC-간판체"/>
              <a:ea typeface="KCC-간판체"/>
            </a:endParaRPr>
          </a:p>
        </p:txBody>
      </p:sp>
      <p:sp>
        <p:nvSpPr>
          <p:cNvPr id="86" name="TextBox 38"/>
          <p:cNvSpPr txBox="1"/>
          <p:nvPr/>
        </p:nvSpPr>
        <p:spPr>
          <a:xfrm>
            <a:off x="805379" y="4779916"/>
            <a:ext cx="2696876" cy="714375"/>
          </a:xfrm>
          <a:prstGeom prst="rect">
            <a:avLst/>
          </a:prstGeom>
        </p:spPr>
        <p:txBody>
          <a:bodyPr wrap="square" lIns="0" tIns="0" rIns="0" bIns="0" anchor="t">
            <a:spAutoFit/>
          </a:bodyPr>
          <a:lstStyle/>
          <a:p>
            <a:pPr algn="just">
              <a:lnSpc>
                <a:spcPts val="2800"/>
              </a:lnSpc>
              <a:spcBef>
                <a:spcPct val="0"/>
              </a:spcBef>
              <a:defRPr/>
            </a:pPr>
            <a:r>
              <a:rPr lang="ko-KR" altLang="en-US" sz="2400" spc="100" dirty="0" err="1">
                <a:solidFill>
                  <a:srgbClr val="FFFFFF"/>
                </a:solidFill>
                <a:latin typeface="KCC-간판체"/>
                <a:ea typeface="KCC-간판체"/>
              </a:rPr>
              <a:t>엘라스틱서치</a:t>
            </a:r>
            <a:r>
              <a:rPr lang="ko-KR" altLang="en-US" sz="2400" spc="100" dirty="0">
                <a:solidFill>
                  <a:srgbClr val="FFFFFF"/>
                </a:solidFill>
                <a:latin typeface="KCC-간판체"/>
                <a:ea typeface="KCC-간판체"/>
              </a:rPr>
              <a:t> </a:t>
            </a:r>
            <a:endParaRPr lang="en-US" altLang="ko-KR" sz="2400" spc="100" dirty="0">
              <a:solidFill>
                <a:srgbClr val="FFFFFF"/>
              </a:solidFill>
              <a:latin typeface="KCC-간판체"/>
              <a:ea typeface="KCC-간판체"/>
            </a:endParaRPr>
          </a:p>
          <a:p>
            <a:pPr algn="just">
              <a:lnSpc>
                <a:spcPts val="2800"/>
              </a:lnSpc>
              <a:spcBef>
                <a:spcPct val="0"/>
              </a:spcBef>
              <a:defRPr/>
            </a:pPr>
            <a:r>
              <a:rPr lang="ko-KR" altLang="en-US" sz="2400" spc="100" dirty="0">
                <a:solidFill>
                  <a:srgbClr val="FFFFFF"/>
                </a:solidFill>
                <a:latin typeface="KCC-간판체"/>
                <a:ea typeface="KCC-간판체"/>
              </a:rPr>
              <a:t>기능 및 연동 확인</a:t>
            </a:r>
          </a:p>
        </p:txBody>
      </p:sp>
      <p:sp>
        <p:nvSpPr>
          <p:cNvPr id="87" name="TextBox 38"/>
          <p:cNvSpPr txBox="1"/>
          <p:nvPr/>
        </p:nvSpPr>
        <p:spPr>
          <a:xfrm>
            <a:off x="4995498"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a:solidFill>
                  <a:srgbClr val="FFFFFF"/>
                </a:solidFill>
                <a:latin typeface="KCC-간판체"/>
                <a:ea typeface="KCC-간판체"/>
              </a:rPr>
              <a:t>8/4</a:t>
            </a:r>
          </a:p>
        </p:txBody>
      </p:sp>
      <p:sp>
        <p:nvSpPr>
          <p:cNvPr id="88" name="TextBox 38"/>
          <p:cNvSpPr txBox="1"/>
          <p:nvPr/>
        </p:nvSpPr>
        <p:spPr>
          <a:xfrm>
            <a:off x="6214465"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dirty="0">
                <a:solidFill>
                  <a:srgbClr val="FFFFFF"/>
                </a:solidFill>
                <a:latin typeface="KCC-간판체"/>
                <a:ea typeface="KCC-간판체"/>
              </a:rPr>
              <a:t>8/7</a:t>
            </a:r>
          </a:p>
        </p:txBody>
      </p:sp>
      <p:sp>
        <p:nvSpPr>
          <p:cNvPr id="89" name="TextBox 38"/>
          <p:cNvSpPr txBox="1"/>
          <p:nvPr/>
        </p:nvSpPr>
        <p:spPr>
          <a:xfrm>
            <a:off x="9785223"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dirty="0">
                <a:solidFill>
                  <a:srgbClr val="FFFFFF"/>
                </a:solidFill>
                <a:latin typeface="KCC-간판체"/>
                <a:ea typeface="KCC-간판체"/>
              </a:rPr>
              <a:t>8/14</a:t>
            </a:r>
          </a:p>
        </p:txBody>
      </p:sp>
      <p:sp>
        <p:nvSpPr>
          <p:cNvPr id="90" name="TextBox 38"/>
          <p:cNvSpPr txBox="1"/>
          <p:nvPr/>
        </p:nvSpPr>
        <p:spPr>
          <a:xfrm>
            <a:off x="11087958" y="1654668"/>
            <a:ext cx="566704" cy="345582"/>
          </a:xfrm>
          <a:prstGeom prst="rect">
            <a:avLst/>
          </a:prstGeom>
        </p:spPr>
        <p:txBody>
          <a:bodyPr wrap="square" lIns="0" tIns="0" rIns="0" bIns="0" anchor="t">
            <a:spAutoFit/>
          </a:bodyPr>
          <a:lstStyle/>
          <a:p>
            <a:pPr algn="just">
              <a:lnSpc>
                <a:spcPts val="2800"/>
              </a:lnSpc>
              <a:spcBef>
                <a:spcPct val="0"/>
              </a:spcBef>
              <a:defRPr/>
            </a:pPr>
            <a:r>
              <a:rPr lang="en-US" altLang="ko-KR" spc="100">
                <a:solidFill>
                  <a:srgbClr val="FFFFFF"/>
                </a:solidFill>
                <a:latin typeface="KCC-간판체"/>
                <a:ea typeface="KCC-간판체"/>
              </a:rPr>
              <a:t>8/17</a:t>
            </a:r>
          </a:p>
        </p:txBody>
      </p:sp>
      <p:sp>
        <p:nvSpPr>
          <p:cNvPr id="2" name="TextBox 38">
            <a:extLst>
              <a:ext uri="{FF2B5EF4-FFF2-40B4-BE49-F238E27FC236}">
                <a16:creationId xmlns:a16="http://schemas.microsoft.com/office/drawing/2014/main" id="{6417D356-C033-9D29-317B-1920C658A5BE}"/>
              </a:ext>
            </a:extLst>
          </p:cNvPr>
          <p:cNvSpPr txBox="1"/>
          <p:nvPr/>
        </p:nvSpPr>
        <p:spPr>
          <a:xfrm>
            <a:off x="805379" y="6015406"/>
            <a:ext cx="2696876" cy="359073"/>
          </a:xfrm>
          <a:prstGeom prst="rect">
            <a:avLst/>
          </a:prstGeom>
        </p:spPr>
        <p:txBody>
          <a:bodyPr wrap="square" lIns="0" tIns="0" rIns="0" bIns="0" anchor="t">
            <a:spAutoFit/>
          </a:bodyPr>
          <a:lstStyle/>
          <a:p>
            <a:pPr algn="just">
              <a:lnSpc>
                <a:spcPts val="2800"/>
              </a:lnSpc>
              <a:spcBef>
                <a:spcPct val="0"/>
              </a:spcBef>
              <a:defRPr/>
            </a:pPr>
            <a:r>
              <a:rPr lang="ko-KR" altLang="en-US" sz="2400" spc="100" dirty="0">
                <a:solidFill>
                  <a:srgbClr val="FFFFFF"/>
                </a:solidFill>
                <a:latin typeface="KCC-간판체"/>
                <a:ea typeface="KCC-간판체"/>
              </a:rPr>
              <a:t>마무리</a:t>
            </a:r>
          </a:p>
        </p:txBody>
      </p:sp>
      <p:sp>
        <p:nvSpPr>
          <p:cNvPr id="3" name="직사각형 2">
            <a:extLst>
              <a:ext uri="{FF2B5EF4-FFF2-40B4-BE49-F238E27FC236}">
                <a16:creationId xmlns:a16="http://schemas.microsoft.com/office/drawing/2014/main" id="{FB3C7A34-327C-4EF6-A2C6-8B6A03F1DAC1}"/>
              </a:ext>
            </a:extLst>
          </p:cNvPr>
          <p:cNvSpPr/>
          <p:nvPr/>
        </p:nvSpPr>
        <p:spPr>
          <a:xfrm>
            <a:off x="3884247" y="2198637"/>
            <a:ext cx="3068813" cy="759761"/>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직사각형 4">
            <a:extLst>
              <a:ext uri="{FF2B5EF4-FFF2-40B4-BE49-F238E27FC236}">
                <a16:creationId xmlns:a16="http://schemas.microsoft.com/office/drawing/2014/main" id="{979EE880-08F9-8400-B27E-C9BBE520657F}"/>
              </a:ext>
            </a:extLst>
          </p:cNvPr>
          <p:cNvSpPr/>
          <p:nvPr/>
        </p:nvSpPr>
        <p:spPr>
          <a:xfrm>
            <a:off x="7706583" y="4553982"/>
            <a:ext cx="3381373" cy="759761"/>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직사각형 5">
            <a:extLst>
              <a:ext uri="{FF2B5EF4-FFF2-40B4-BE49-F238E27FC236}">
                <a16:creationId xmlns:a16="http://schemas.microsoft.com/office/drawing/2014/main" id="{7E3C0D7E-9F0F-EC51-9DFC-4444F6652E3C}"/>
              </a:ext>
            </a:extLst>
          </p:cNvPr>
          <p:cNvSpPr/>
          <p:nvPr/>
        </p:nvSpPr>
        <p:spPr>
          <a:xfrm>
            <a:off x="11087957" y="5688603"/>
            <a:ext cx="450119" cy="759761"/>
          </a:xfrm>
          <a:prstGeom prst="rect">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8651890" y="212059"/>
            <a:ext cx="3132053" cy="369332"/>
          </a:xfrm>
          <a:prstGeom prst="rect">
            <a:avLst/>
          </a:prstGeom>
        </p:spPr>
        <p:txBody>
          <a:bodyPr wrap="square" lIns="0" tIns="0" rIns="0" bIns="0" anchor="t">
            <a:spAutoFit/>
          </a:bodyPr>
          <a:lstStyle/>
          <a:p>
            <a:pPr lvl="0">
              <a:defRPr/>
            </a:pPr>
            <a:r>
              <a:rPr lang="ko-KR" altLang="en-US" sz="2400" dirty="0" err="1">
                <a:solidFill>
                  <a:srgbClr val="481810"/>
                </a:solidFill>
                <a:latin typeface="KCC-간판체"/>
                <a:ea typeface="KCC-간판체"/>
              </a:rPr>
              <a:t>엘라스틱</a:t>
            </a:r>
            <a:r>
              <a:rPr lang="ko-KR" altLang="en-US" sz="2400" dirty="0">
                <a:solidFill>
                  <a:srgbClr val="481810"/>
                </a:solidFill>
                <a:latin typeface="KCC-간판체"/>
                <a:ea typeface="KCC-간판체"/>
              </a:rPr>
              <a:t> 내 인덱스 구현</a:t>
            </a:r>
          </a:p>
        </p:txBody>
      </p:sp>
      <p:pic>
        <p:nvPicPr>
          <p:cNvPr id="5" name="그림 4">
            <a:extLst>
              <a:ext uri="{FF2B5EF4-FFF2-40B4-BE49-F238E27FC236}">
                <a16:creationId xmlns:a16="http://schemas.microsoft.com/office/drawing/2014/main" id="{7D24EBCA-B017-F87E-6841-78FA3741FC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819" y="0"/>
            <a:ext cx="2795888" cy="6858000"/>
          </a:xfrm>
          <a:prstGeom prst="rect">
            <a:avLst/>
          </a:prstGeom>
        </p:spPr>
      </p:pic>
      <p:pic>
        <p:nvPicPr>
          <p:cNvPr id="7" name="그림 6">
            <a:extLst>
              <a:ext uri="{FF2B5EF4-FFF2-40B4-BE49-F238E27FC236}">
                <a16:creationId xmlns:a16="http://schemas.microsoft.com/office/drawing/2014/main" id="{4FA44D1F-DA7B-F2BF-F71A-A719436029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1578" y="765429"/>
            <a:ext cx="4219048" cy="4219048"/>
          </a:xfrm>
          <a:prstGeom prst="rect">
            <a:avLst/>
          </a:prstGeom>
        </p:spPr>
      </p:pic>
      <p:pic>
        <p:nvPicPr>
          <p:cNvPr id="9" name="그림 8">
            <a:extLst>
              <a:ext uri="{FF2B5EF4-FFF2-40B4-BE49-F238E27FC236}">
                <a16:creationId xmlns:a16="http://schemas.microsoft.com/office/drawing/2014/main" id="{2D08E116-80C4-EA65-A917-72012E5040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3155" y="740018"/>
            <a:ext cx="2809524" cy="6161905"/>
          </a:xfrm>
          <a:prstGeom prst="rect">
            <a:avLst/>
          </a:prstGeom>
        </p:spPr>
      </p:pic>
      <p:sp>
        <p:nvSpPr>
          <p:cNvPr id="17" name="TextBox 34">
            <a:extLst>
              <a:ext uri="{FF2B5EF4-FFF2-40B4-BE49-F238E27FC236}">
                <a16:creationId xmlns:a16="http://schemas.microsoft.com/office/drawing/2014/main" id="{57762A18-1A95-931A-8A0E-39B417C14C88}"/>
              </a:ext>
            </a:extLst>
          </p:cNvPr>
          <p:cNvSpPr txBox="1"/>
          <p:nvPr/>
        </p:nvSpPr>
        <p:spPr>
          <a:xfrm>
            <a:off x="4158702" y="5213176"/>
            <a:ext cx="4622802" cy="369332"/>
          </a:xfrm>
          <a:prstGeom prst="rect">
            <a:avLst/>
          </a:prstGeom>
        </p:spPr>
        <p:txBody>
          <a:bodyPr wrap="square" lIns="0" tIns="0" rIns="0" bIns="0" anchor="t">
            <a:spAutoFit/>
          </a:bodyPr>
          <a:lstStyle/>
          <a:p>
            <a:pPr lvl="0">
              <a:defRPr/>
            </a:pPr>
            <a:r>
              <a:rPr lang="ko-KR" altLang="en-US" sz="2400" dirty="0">
                <a:solidFill>
                  <a:srgbClr val="481810"/>
                </a:solidFill>
                <a:latin typeface="KCC-간판체"/>
                <a:ea typeface="KCC-간판체"/>
              </a:rPr>
              <a:t>한국어 형태소 분석 </a:t>
            </a:r>
            <a:r>
              <a:rPr lang="en-US" altLang="ko-KR" sz="2400" dirty="0">
                <a:solidFill>
                  <a:srgbClr val="481810"/>
                </a:solidFill>
                <a:latin typeface="KCC-간판체"/>
                <a:ea typeface="KCC-간판체"/>
              </a:rPr>
              <a:t>:</a:t>
            </a:r>
            <a:r>
              <a:rPr lang="ko-KR" altLang="en-US" sz="2400" dirty="0">
                <a:solidFill>
                  <a:srgbClr val="481810"/>
                </a:solidFill>
                <a:latin typeface="KCC-간판체"/>
                <a:ea typeface="KCC-간판체"/>
              </a:rPr>
              <a:t> </a:t>
            </a:r>
            <a:r>
              <a:rPr lang="en-US" altLang="ko-KR" sz="2400" dirty="0">
                <a:solidFill>
                  <a:srgbClr val="481810"/>
                </a:solidFill>
                <a:latin typeface="KCC-간판체"/>
                <a:ea typeface="KCC-간판체"/>
              </a:rPr>
              <a:t>nori</a:t>
            </a:r>
            <a:r>
              <a:rPr lang="ko-KR" altLang="en-US" sz="2400" dirty="0">
                <a:solidFill>
                  <a:srgbClr val="481810"/>
                </a:solidFill>
                <a:latin typeface="KCC-간판체"/>
                <a:ea typeface="KCC-간판체"/>
              </a:rPr>
              <a:t> </a:t>
            </a:r>
          </a:p>
        </p:txBody>
      </p:sp>
      <p:sp>
        <p:nvSpPr>
          <p:cNvPr id="19" name="TextBox 34">
            <a:extLst>
              <a:ext uri="{FF2B5EF4-FFF2-40B4-BE49-F238E27FC236}">
                <a16:creationId xmlns:a16="http://schemas.microsoft.com/office/drawing/2014/main" id="{1921A442-04DB-F0B6-B1A4-B20DA68C32E8}"/>
              </a:ext>
            </a:extLst>
          </p:cNvPr>
          <p:cNvSpPr txBox="1"/>
          <p:nvPr/>
        </p:nvSpPr>
        <p:spPr>
          <a:xfrm>
            <a:off x="4158702" y="5646398"/>
            <a:ext cx="4622802" cy="369332"/>
          </a:xfrm>
          <a:prstGeom prst="rect">
            <a:avLst/>
          </a:prstGeom>
        </p:spPr>
        <p:txBody>
          <a:bodyPr wrap="square" lIns="0" tIns="0" rIns="0" bIns="0" anchor="t">
            <a:spAutoFit/>
          </a:bodyPr>
          <a:lstStyle/>
          <a:p>
            <a:pPr lvl="0">
              <a:defRPr/>
            </a:pPr>
            <a:r>
              <a:rPr lang="en-US" altLang="ko-KR" sz="2400" dirty="0">
                <a:solidFill>
                  <a:srgbClr val="481810"/>
                </a:solidFill>
                <a:latin typeface="KCC-간판체"/>
                <a:ea typeface="KCC-간판체"/>
              </a:rPr>
              <a:t>Settings : </a:t>
            </a:r>
            <a:r>
              <a:rPr lang="ko-KR" altLang="en-US" sz="2400" dirty="0" err="1">
                <a:solidFill>
                  <a:srgbClr val="481810"/>
                </a:solidFill>
                <a:latin typeface="KCC-간판체"/>
                <a:ea typeface="KCC-간판체"/>
              </a:rPr>
              <a:t>불용어</a:t>
            </a:r>
            <a:r>
              <a:rPr lang="en-US" altLang="ko-KR" sz="2400" dirty="0">
                <a:solidFill>
                  <a:srgbClr val="481810"/>
                </a:solidFill>
                <a:latin typeface="KCC-간판체"/>
                <a:ea typeface="KCC-간판체"/>
              </a:rPr>
              <a:t>, </a:t>
            </a:r>
            <a:r>
              <a:rPr lang="ko-KR" altLang="en-US" sz="2400" dirty="0">
                <a:solidFill>
                  <a:srgbClr val="481810"/>
                </a:solidFill>
                <a:latin typeface="KCC-간판체"/>
                <a:ea typeface="KCC-간판체"/>
              </a:rPr>
              <a:t>분석 형태 </a:t>
            </a:r>
          </a:p>
        </p:txBody>
      </p:sp>
      <p:sp>
        <p:nvSpPr>
          <p:cNvPr id="21" name="TextBox 34">
            <a:extLst>
              <a:ext uri="{FF2B5EF4-FFF2-40B4-BE49-F238E27FC236}">
                <a16:creationId xmlns:a16="http://schemas.microsoft.com/office/drawing/2014/main" id="{598F773E-BC4C-E648-E27E-F565A4856643}"/>
              </a:ext>
            </a:extLst>
          </p:cNvPr>
          <p:cNvSpPr txBox="1"/>
          <p:nvPr/>
        </p:nvSpPr>
        <p:spPr>
          <a:xfrm>
            <a:off x="4158702" y="6079621"/>
            <a:ext cx="4622802" cy="369332"/>
          </a:xfrm>
          <a:prstGeom prst="rect">
            <a:avLst/>
          </a:prstGeom>
        </p:spPr>
        <p:txBody>
          <a:bodyPr wrap="square" lIns="0" tIns="0" rIns="0" bIns="0" anchor="t">
            <a:spAutoFit/>
          </a:bodyPr>
          <a:lstStyle/>
          <a:p>
            <a:pPr lvl="0">
              <a:defRPr/>
            </a:pPr>
            <a:r>
              <a:rPr lang="en-US" altLang="ko-KR" sz="2400" dirty="0">
                <a:solidFill>
                  <a:srgbClr val="481810"/>
                </a:solidFill>
                <a:latin typeface="KCC-간판체"/>
                <a:ea typeface="KCC-간판체"/>
              </a:rPr>
              <a:t>Analyzer : custom</a:t>
            </a:r>
            <a:r>
              <a:rPr lang="ko-KR" altLang="en-US" sz="2400" dirty="0">
                <a:solidFill>
                  <a:srgbClr val="481810"/>
                </a:solidFill>
                <a:latin typeface="KCC-간판체"/>
                <a:ea typeface="KCC-간판체"/>
              </a:rPr>
              <a:t>한 분석기 활용</a:t>
            </a:r>
          </a:p>
        </p:txBody>
      </p:sp>
    </p:spTree>
    <p:extLst>
      <p:ext uri="{BB962C8B-B14F-4D97-AF65-F5344CB8AC3E}">
        <p14:creationId xmlns:p14="http://schemas.microsoft.com/office/powerpoint/2010/main" val="262099833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3" name="Picture 4"/>
          <p:cNvPicPr>
            <a:picLocks noChangeAspect="1"/>
          </p:cNvPicPr>
          <p:nvPr/>
        </p:nvPicPr>
        <p:blipFill rotWithShape="1">
          <a:blip r:embed="rId2"/>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3"/>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2"/>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8088454" y="212059"/>
            <a:ext cx="3534226" cy="738664"/>
          </a:xfrm>
          <a:prstGeom prst="rect">
            <a:avLst/>
          </a:prstGeom>
        </p:spPr>
        <p:txBody>
          <a:bodyPr wrap="square" lIns="0" tIns="0" rIns="0" bIns="0" anchor="t">
            <a:spAutoFit/>
          </a:bodyPr>
          <a:lstStyle/>
          <a:p>
            <a:pPr lvl="0">
              <a:defRPr/>
            </a:pPr>
            <a:r>
              <a:rPr lang="ko-KR" altLang="en-US" sz="2400" err="1">
                <a:solidFill>
                  <a:srgbClr val="481810"/>
                </a:solidFill>
                <a:latin typeface="KCC-간판체"/>
                <a:ea typeface="KCC-간판체"/>
              </a:rPr>
              <a:t>로그스태시를</a:t>
            </a:r>
            <a:r>
              <a:rPr lang="ko-KR" altLang="en-US" sz="2400" dirty="0">
                <a:solidFill>
                  <a:srgbClr val="481810"/>
                </a:solidFill>
                <a:latin typeface="KCC-간판체"/>
                <a:ea typeface="KCC-간판체"/>
              </a:rPr>
              <a:t> 활용한</a:t>
            </a:r>
            <a:endParaRPr lang="en-US" altLang="ko-KR" sz="2400" dirty="0">
              <a:solidFill>
                <a:srgbClr val="481810"/>
              </a:solidFill>
              <a:latin typeface="KCC-간판체"/>
              <a:ea typeface="KCC-간판체"/>
            </a:endParaRPr>
          </a:p>
          <a:p>
            <a:pPr lvl="0">
              <a:defRPr/>
            </a:pPr>
            <a:r>
              <a:rPr lang="en-US" altLang="ko-KR" sz="2400" dirty="0">
                <a:solidFill>
                  <a:srgbClr val="481810"/>
                </a:solidFill>
                <a:latin typeface="KCC-간판체"/>
                <a:ea typeface="KCC-간판체"/>
              </a:rPr>
              <a:t>DB</a:t>
            </a:r>
            <a:r>
              <a:rPr lang="ko-KR" altLang="en-US" sz="2400" dirty="0">
                <a:solidFill>
                  <a:srgbClr val="481810"/>
                </a:solidFill>
                <a:latin typeface="KCC-간판체"/>
                <a:ea typeface="KCC-간판체"/>
              </a:rPr>
              <a:t>와 </a:t>
            </a:r>
            <a:r>
              <a:rPr lang="ko-KR" altLang="en-US" sz="2400" dirty="0" err="1">
                <a:solidFill>
                  <a:srgbClr val="481810"/>
                </a:solidFill>
                <a:latin typeface="KCC-간판체"/>
                <a:ea typeface="KCC-간판체"/>
              </a:rPr>
              <a:t>엘라스틱저장소</a:t>
            </a:r>
            <a:r>
              <a:rPr lang="ko-KR" altLang="en-US" sz="2400" dirty="0">
                <a:solidFill>
                  <a:srgbClr val="481810"/>
                </a:solidFill>
                <a:latin typeface="KCC-간판체"/>
                <a:ea typeface="KCC-간판체"/>
              </a:rPr>
              <a:t> 연동</a:t>
            </a:r>
          </a:p>
        </p:txBody>
      </p:sp>
      <p:pic>
        <p:nvPicPr>
          <p:cNvPr id="5" name="그림 4">
            <a:extLst>
              <a:ext uri="{FF2B5EF4-FFF2-40B4-BE49-F238E27FC236}">
                <a16:creationId xmlns:a16="http://schemas.microsoft.com/office/drawing/2014/main" id="{D4CEE9B9-0960-B5DE-5D06-6AA1C9A3C54E}"/>
              </a:ext>
            </a:extLst>
          </p:cNvPr>
          <p:cNvPicPr>
            <a:picLocks noChangeAspect="1"/>
          </p:cNvPicPr>
          <p:nvPr/>
        </p:nvPicPr>
        <p:blipFill rotWithShape="1">
          <a:blip r:embed="rId7"/>
          <a:srcRect l="12701" t="21406" r="36807" b="31411"/>
          <a:stretch/>
        </p:blipFill>
        <p:spPr>
          <a:xfrm>
            <a:off x="1144525" y="964014"/>
            <a:ext cx="6155916" cy="3235834"/>
          </a:xfrm>
          <a:prstGeom prst="rect">
            <a:avLst/>
          </a:prstGeom>
        </p:spPr>
      </p:pic>
      <p:pic>
        <p:nvPicPr>
          <p:cNvPr id="7" name="그림 6">
            <a:extLst>
              <a:ext uri="{FF2B5EF4-FFF2-40B4-BE49-F238E27FC236}">
                <a16:creationId xmlns:a16="http://schemas.microsoft.com/office/drawing/2014/main" id="{7DF75AFD-8778-E753-100E-FDD1283587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5089" y="1486193"/>
            <a:ext cx="5263374" cy="5167676"/>
          </a:xfrm>
          <a:prstGeom prst="rect">
            <a:avLst/>
          </a:prstGeom>
        </p:spPr>
      </p:pic>
      <p:sp>
        <p:nvSpPr>
          <p:cNvPr id="8" name="TextBox 34">
            <a:extLst>
              <a:ext uri="{FF2B5EF4-FFF2-40B4-BE49-F238E27FC236}">
                <a16:creationId xmlns:a16="http://schemas.microsoft.com/office/drawing/2014/main" id="{9BA5F717-E600-BF18-99C7-AFA1CDF0158B}"/>
              </a:ext>
            </a:extLst>
          </p:cNvPr>
          <p:cNvSpPr txBox="1"/>
          <p:nvPr/>
        </p:nvSpPr>
        <p:spPr>
          <a:xfrm>
            <a:off x="1121080" y="4622721"/>
            <a:ext cx="4807231" cy="1846659"/>
          </a:xfrm>
          <a:prstGeom prst="rect">
            <a:avLst/>
          </a:prstGeom>
        </p:spPr>
        <p:txBody>
          <a:bodyPr wrap="square" lIns="0" tIns="0" rIns="0" bIns="0" anchor="t">
            <a:spAutoFit/>
          </a:bodyPr>
          <a:lstStyle/>
          <a:p>
            <a:pPr lvl="0">
              <a:defRPr/>
            </a:pPr>
            <a:r>
              <a:rPr lang="en-US" altLang="ko-KR" sz="2400" dirty="0">
                <a:solidFill>
                  <a:srgbClr val="481810"/>
                </a:solidFill>
                <a:latin typeface="KCC-간판체"/>
                <a:ea typeface="KCC-간판체"/>
              </a:rPr>
              <a:t>Logstash config </a:t>
            </a:r>
            <a:r>
              <a:rPr lang="ko-KR" altLang="en-US" sz="2400" dirty="0">
                <a:solidFill>
                  <a:srgbClr val="481810"/>
                </a:solidFill>
                <a:latin typeface="KCC-간판체"/>
                <a:ea typeface="KCC-간판체"/>
              </a:rPr>
              <a:t>를 활용한</a:t>
            </a:r>
            <a:r>
              <a:rPr lang="en-US" altLang="ko-KR" sz="2400" dirty="0">
                <a:solidFill>
                  <a:srgbClr val="481810"/>
                </a:solidFill>
                <a:latin typeface="KCC-간판체"/>
                <a:ea typeface="KCC-간판체"/>
              </a:rPr>
              <a:t> </a:t>
            </a:r>
            <a:r>
              <a:rPr lang="ko-KR" altLang="en-US" sz="2400" dirty="0">
                <a:solidFill>
                  <a:srgbClr val="481810"/>
                </a:solidFill>
                <a:latin typeface="KCC-간판체"/>
                <a:ea typeface="KCC-간판체"/>
              </a:rPr>
              <a:t>연동</a:t>
            </a:r>
            <a:endParaRPr lang="en-US" altLang="ko-KR" sz="2400" dirty="0">
              <a:solidFill>
                <a:srgbClr val="481810"/>
              </a:solidFill>
              <a:latin typeface="KCC-간판체"/>
              <a:ea typeface="KCC-간판체"/>
            </a:endParaRPr>
          </a:p>
          <a:p>
            <a:pPr lvl="0">
              <a:defRPr/>
            </a:pPr>
            <a:endParaRPr lang="en-US" altLang="ko-KR" sz="2400" dirty="0">
              <a:solidFill>
                <a:srgbClr val="481810"/>
              </a:solidFill>
              <a:latin typeface="KCC-간판체"/>
              <a:ea typeface="KCC-간판체"/>
            </a:endParaRPr>
          </a:p>
          <a:p>
            <a:pPr lvl="0">
              <a:defRPr/>
            </a:pPr>
            <a:r>
              <a:rPr lang="en-US" altLang="ko-KR" sz="2400" dirty="0">
                <a:solidFill>
                  <a:srgbClr val="481810"/>
                </a:solidFill>
                <a:latin typeface="KCC-간판체"/>
                <a:ea typeface="KCC-간판체"/>
              </a:rPr>
              <a:t>* </a:t>
            </a:r>
            <a:r>
              <a:rPr lang="ko-KR" altLang="en-US" sz="2400" dirty="0">
                <a:solidFill>
                  <a:srgbClr val="481810"/>
                </a:solidFill>
                <a:latin typeface="KCC-간판체"/>
                <a:ea typeface="KCC-간판체"/>
              </a:rPr>
              <a:t>위경도 값 </a:t>
            </a:r>
            <a:r>
              <a:rPr lang="en-US" altLang="ko-KR" sz="2400" dirty="0">
                <a:solidFill>
                  <a:srgbClr val="481810"/>
                </a:solidFill>
                <a:latin typeface="KCC-간판체"/>
                <a:ea typeface="KCC-간판체"/>
              </a:rPr>
              <a:t>:</a:t>
            </a:r>
            <a:r>
              <a:rPr lang="ko-KR" altLang="en-US" sz="2400" dirty="0">
                <a:solidFill>
                  <a:srgbClr val="481810"/>
                </a:solidFill>
                <a:latin typeface="KCC-간판체"/>
                <a:ea typeface="KCC-간판체"/>
              </a:rPr>
              <a:t> 필드 및 자료형 수정</a:t>
            </a:r>
            <a:endParaRPr lang="en-US" altLang="ko-KR" sz="2400" dirty="0">
              <a:solidFill>
                <a:srgbClr val="481810"/>
              </a:solidFill>
              <a:latin typeface="KCC-간판체"/>
              <a:ea typeface="KCC-간판체"/>
            </a:endParaRPr>
          </a:p>
          <a:p>
            <a:pPr lvl="0">
              <a:defRPr/>
            </a:pPr>
            <a:r>
              <a:rPr lang="en-US" altLang="ko-KR" sz="2400" dirty="0">
                <a:solidFill>
                  <a:srgbClr val="481810"/>
                </a:solidFill>
                <a:latin typeface="KCC-간판체"/>
                <a:ea typeface="KCC-간판체"/>
              </a:rPr>
              <a:t>* </a:t>
            </a:r>
            <a:r>
              <a:rPr lang="ko-KR" altLang="en-US" sz="2400" dirty="0">
                <a:solidFill>
                  <a:srgbClr val="481810"/>
                </a:solidFill>
                <a:latin typeface="KCC-간판체"/>
                <a:ea typeface="KCC-간판체"/>
              </a:rPr>
              <a:t>데이터베이스</a:t>
            </a:r>
            <a:r>
              <a:rPr lang="en-US" altLang="ko-KR" sz="2400" dirty="0">
                <a:solidFill>
                  <a:srgbClr val="481810"/>
                </a:solidFill>
                <a:latin typeface="KCC-간판체"/>
                <a:ea typeface="KCC-간판체"/>
              </a:rPr>
              <a:t> &amp; </a:t>
            </a:r>
            <a:r>
              <a:rPr lang="ko-KR" altLang="en-US" sz="2400" dirty="0" err="1">
                <a:solidFill>
                  <a:srgbClr val="481810"/>
                </a:solidFill>
                <a:latin typeface="KCC-간판체"/>
                <a:ea typeface="KCC-간판체"/>
              </a:rPr>
              <a:t>엘라스틱서치저장소</a:t>
            </a:r>
            <a:br>
              <a:rPr lang="en-US" altLang="ko-KR" sz="2400" dirty="0">
                <a:solidFill>
                  <a:srgbClr val="481810"/>
                </a:solidFill>
                <a:latin typeface="KCC-간판체"/>
                <a:ea typeface="KCC-간판체"/>
              </a:rPr>
            </a:br>
            <a:r>
              <a:rPr lang="en-US" altLang="ko-KR" sz="2400" dirty="0">
                <a:solidFill>
                  <a:srgbClr val="481810"/>
                </a:solidFill>
                <a:latin typeface="KCC-간판체"/>
                <a:ea typeface="KCC-간판체"/>
              </a:rPr>
              <a:t>   </a:t>
            </a:r>
            <a:r>
              <a:rPr lang="ko-KR" altLang="en-US" sz="2400" dirty="0">
                <a:solidFill>
                  <a:srgbClr val="481810"/>
                </a:solidFill>
                <a:latin typeface="KCC-간판체"/>
                <a:ea typeface="KCC-간판체"/>
              </a:rPr>
              <a:t>실시간 연동</a:t>
            </a:r>
            <a:endParaRPr lang="en-US" altLang="ko-KR" sz="2400" dirty="0">
              <a:solidFill>
                <a:srgbClr val="481810"/>
              </a:solidFill>
              <a:latin typeface="KCC-간판체"/>
              <a:ea typeface="KCC-간판체"/>
            </a:endParaRPr>
          </a:p>
        </p:txBody>
      </p:sp>
    </p:spTree>
    <p:extLst>
      <p:ext uri="{BB962C8B-B14F-4D97-AF65-F5344CB8AC3E}">
        <p14:creationId xmlns:p14="http://schemas.microsoft.com/office/powerpoint/2010/main" val="289779475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9198321" y="212059"/>
            <a:ext cx="2424358"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프레임워크와 연동</a:t>
            </a:r>
            <a:endParaRPr lang="ko-KR" altLang="en-US" sz="2400" dirty="0">
              <a:solidFill>
                <a:srgbClr val="481810"/>
              </a:solidFill>
              <a:latin typeface="KCC-간판체"/>
              <a:ea typeface="KCC-간판체"/>
            </a:endParaRPr>
          </a:p>
        </p:txBody>
      </p:sp>
      <p:pic>
        <p:nvPicPr>
          <p:cNvPr id="6" name="그림 5">
            <a:extLst>
              <a:ext uri="{FF2B5EF4-FFF2-40B4-BE49-F238E27FC236}">
                <a16:creationId xmlns:a16="http://schemas.microsoft.com/office/drawing/2014/main" id="{9927DAD0-8E48-37D0-6729-679ADFBD9AA4}"/>
              </a:ext>
            </a:extLst>
          </p:cNvPr>
          <p:cNvPicPr>
            <a:picLocks noChangeAspect="1"/>
          </p:cNvPicPr>
          <p:nvPr/>
        </p:nvPicPr>
        <p:blipFill rotWithShape="1">
          <a:blip r:embed="rId7"/>
          <a:srcRect r="35842" b="42807"/>
          <a:stretch/>
        </p:blipFill>
        <p:spPr>
          <a:xfrm>
            <a:off x="151001" y="1070260"/>
            <a:ext cx="7822151" cy="3922331"/>
          </a:xfrm>
          <a:prstGeom prst="rect">
            <a:avLst/>
          </a:prstGeom>
        </p:spPr>
      </p:pic>
      <p:pic>
        <p:nvPicPr>
          <p:cNvPr id="22" name="그림 21">
            <a:extLst>
              <a:ext uri="{FF2B5EF4-FFF2-40B4-BE49-F238E27FC236}">
                <a16:creationId xmlns:a16="http://schemas.microsoft.com/office/drawing/2014/main" id="{0D9FDD8C-5B3D-C1B2-ECC7-DB8C2154A8FE}"/>
              </a:ext>
            </a:extLst>
          </p:cNvPr>
          <p:cNvPicPr>
            <a:picLocks noChangeAspect="1"/>
          </p:cNvPicPr>
          <p:nvPr/>
        </p:nvPicPr>
        <p:blipFill rotWithShape="1">
          <a:blip r:embed="rId8"/>
          <a:srcRect l="19375" t="21901" r="43217" b="56372"/>
          <a:stretch/>
        </p:blipFill>
        <p:spPr>
          <a:xfrm>
            <a:off x="4887442" y="4348701"/>
            <a:ext cx="7075015" cy="23114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561689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10391775" y="212059"/>
            <a:ext cx="1230904"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검색 결과</a:t>
            </a:r>
            <a:endParaRPr lang="ko-KR" altLang="en-US" sz="2400" dirty="0">
              <a:solidFill>
                <a:srgbClr val="481810"/>
              </a:solidFill>
              <a:latin typeface="KCC-간판체"/>
              <a:ea typeface="KCC-간판체"/>
            </a:endParaRPr>
          </a:p>
        </p:txBody>
      </p:sp>
      <p:pic>
        <p:nvPicPr>
          <p:cNvPr id="8" name="그림 7">
            <a:extLst>
              <a:ext uri="{FF2B5EF4-FFF2-40B4-BE49-F238E27FC236}">
                <a16:creationId xmlns:a16="http://schemas.microsoft.com/office/drawing/2014/main" id="{A56A7EF2-2142-5F15-A1AD-AE003025AE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3424" y="-12170"/>
            <a:ext cx="7665794" cy="6858000"/>
          </a:xfrm>
          <a:prstGeom prst="rect">
            <a:avLst/>
          </a:prstGeom>
        </p:spPr>
      </p:pic>
      <p:sp>
        <p:nvSpPr>
          <p:cNvPr id="2" name="TextBox 34">
            <a:extLst>
              <a:ext uri="{FF2B5EF4-FFF2-40B4-BE49-F238E27FC236}">
                <a16:creationId xmlns:a16="http://schemas.microsoft.com/office/drawing/2014/main" id="{6E5B56BA-B585-7B16-7A68-793ADCCDCB2F}"/>
              </a:ext>
            </a:extLst>
          </p:cNvPr>
          <p:cNvSpPr txBox="1"/>
          <p:nvPr/>
        </p:nvSpPr>
        <p:spPr>
          <a:xfrm>
            <a:off x="7547175" y="2002895"/>
            <a:ext cx="4622802"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스타벅스로 검색</a:t>
            </a:r>
            <a:endParaRPr lang="ko-KR" altLang="en-US" sz="2400" dirty="0">
              <a:solidFill>
                <a:srgbClr val="481810"/>
              </a:solidFill>
              <a:latin typeface="KCC-간판체"/>
              <a:ea typeface="KCC-간판체"/>
            </a:endParaRPr>
          </a:p>
        </p:txBody>
      </p:sp>
    </p:spTree>
    <p:extLst>
      <p:ext uri="{BB962C8B-B14F-4D97-AF65-F5344CB8AC3E}">
        <p14:creationId xmlns:p14="http://schemas.microsoft.com/office/powerpoint/2010/main" val="99855458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10391775" y="212059"/>
            <a:ext cx="1230904"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검색 결과</a:t>
            </a:r>
            <a:endParaRPr lang="ko-KR" altLang="en-US" sz="2400" dirty="0">
              <a:solidFill>
                <a:srgbClr val="481810"/>
              </a:solidFill>
              <a:latin typeface="KCC-간판체"/>
              <a:ea typeface="KCC-간판체"/>
            </a:endParaRPr>
          </a:p>
        </p:txBody>
      </p:sp>
      <p:pic>
        <p:nvPicPr>
          <p:cNvPr id="21" name="그림 20">
            <a:extLst>
              <a:ext uri="{FF2B5EF4-FFF2-40B4-BE49-F238E27FC236}">
                <a16:creationId xmlns:a16="http://schemas.microsoft.com/office/drawing/2014/main" id="{D19307B7-2CC4-0B4D-5518-A770A2EA4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25822"/>
            <a:ext cx="12192000" cy="2757941"/>
          </a:xfrm>
          <a:prstGeom prst="rect">
            <a:avLst/>
          </a:prstGeom>
        </p:spPr>
      </p:pic>
      <p:sp>
        <p:nvSpPr>
          <p:cNvPr id="23" name="TextBox 34">
            <a:extLst>
              <a:ext uri="{FF2B5EF4-FFF2-40B4-BE49-F238E27FC236}">
                <a16:creationId xmlns:a16="http://schemas.microsoft.com/office/drawing/2014/main" id="{77CA7332-ECF8-0F2F-7D35-5D8D75B33407}"/>
              </a:ext>
            </a:extLst>
          </p:cNvPr>
          <p:cNvSpPr txBox="1"/>
          <p:nvPr/>
        </p:nvSpPr>
        <p:spPr>
          <a:xfrm>
            <a:off x="8101509" y="4812462"/>
            <a:ext cx="4622802" cy="369332"/>
          </a:xfrm>
          <a:prstGeom prst="rect">
            <a:avLst/>
          </a:prstGeom>
        </p:spPr>
        <p:txBody>
          <a:bodyPr wrap="square" lIns="0" tIns="0" rIns="0" bIns="0" anchor="t">
            <a:spAutoFit/>
          </a:bodyPr>
          <a:lstStyle/>
          <a:p>
            <a:pPr lvl="0">
              <a:defRPr/>
            </a:pPr>
            <a:r>
              <a:rPr lang="ko-KR" altLang="en-US" sz="2400" dirty="0">
                <a:solidFill>
                  <a:srgbClr val="481810"/>
                </a:solidFill>
                <a:latin typeface="KCC-간판체"/>
                <a:ea typeface="KCC-간판체"/>
              </a:rPr>
              <a:t>스타로 검색</a:t>
            </a:r>
          </a:p>
        </p:txBody>
      </p:sp>
    </p:spTree>
    <p:extLst>
      <p:ext uri="{BB962C8B-B14F-4D97-AF65-F5344CB8AC3E}">
        <p14:creationId xmlns:p14="http://schemas.microsoft.com/office/powerpoint/2010/main" val="275090414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10391775" y="212059"/>
            <a:ext cx="1230904"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검색 결과</a:t>
            </a:r>
            <a:endParaRPr lang="ko-KR" altLang="en-US" sz="2400" dirty="0">
              <a:solidFill>
                <a:srgbClr val="481810"/>
              </a:solidFill>
              <a:latin typeface="KCC-간판체"/>
              <a:ea typeface="KCC-간판체"/>
            </a:endParaRPr>
          </a:p>
        </p:txBody>
      </p:sp>
      <p:pic>
        <p:nvPicPr>
          <p:cNvPr id="17" name="그림 16">
            <a:extLst>
              <a:ext uri="{FF2B5EF4-FFF2-40B4-BE49-F238E27FC236}">
                <a16:creationId xmlns:a16="http://schemas.microsoft.com/office/drawing/2014/main" id="{535F4988-BAB2-1E65-CC8F-0FECBF8E36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7557" y="-12170"/>
            <a:ext cx="8273168" cy="6858000"/>
          </a:xfrm>
          <a:prstGeom prst="rect">
            <a:avLst/>
          </a:prstGeom>
        </p:spPr>
      </p:pic>
      <p:sp>
        <p:nvSpPr>
          <p:cNvPr id="2" name="TextBox 34">
            <a:extLst>
              <a:ext uri="{FF2B5EF4-FFF2-40B4-BE49-F238E27FC236}">
                <a16:creationId xmlns:a16="http://schemas.microsoft.com/office/drawing/2014/main" id="{E5A29B8F-9D51-2147-9E16-04E810FD4611}"/>
              </a:ext>
            </a:extLst>
          </p:cNvPr>
          <p:cNvSpPr txBox="1"/>
          <p:nvPr/>
        </p:nvSpPr>
        <p:spPr>
          <a:xfrm>
            <a:off x="8156488" y="4090370"/>
            <a:ext cx="3849062" cy="1477328"/>
          </a:xfrm>
          <a:prstGeom prst="rect">
            <a:avLst/>
          </a:prstGeom>
        </p:spPr>
        <p:txBody>
          <a:bodyPr wrap="square" lIns="0" tIns="0" rIns="0" bIns="0" anchor="t">
            <a:spAutoFit/>
          </a:bodyPr>
          <a:lstStyle/>
          <a:p>
            <a:pPr lvl="0">
              <a:defRPr/>
            </a:pPr>
            <a:r>
              <a:rPr lang="ko-KR" altLang="en-US" sz="2400" dirty="0">
                <a:solidFill>
                  <a:srgbClr val="481810"/>
                </a:solidFill>
                <a:latin typeface="KCC-간판체"/>
                <a:ea typeface="KCC-간판체"/>
              </a:rPr>
              <a:t>전문검색으로</a:t>
            </a:r>
            <a:r>
              <a:rPr lang="en-US" altLang="ko-KR" sz="2400" dirty="0">
                <a:solidFill>
                  <a:srgbClr val="481810"/>
                </a:solidFill>
                <a:latin typeface="KCC-간판체"/>
                <a:ea typeface="KCC-간판체"/>
              </a:rPr>
              <a:t>,</a:t>
            </a:r>
          </a:p>
          <a:p>
            <a:pPr lvl="0">
              <a:defRPr/>
            </a:pPr>
            <a:r>
              <a:rPr lang="ko-KR" altLang="en-US" sz="2400" dirty="0">
                <a:solidFill>
                  <a:srgbClr val="481810"/>
                </a:solidFill>
                <a:latin typeface="KCC-간판체"/>
                <a:ea typeface="KCC-간판체"/>
              </a:rPr>
              <a:t>이름과 주소에 스타가 있으면</a:t>
            </a:r>
            <a:endParaRPr lang="en-US" altLang="ko-KR" sz="2400" dirty="0">
              <a:solidFill>
                <a:srgbClr val="481810"/>
              </a:solidFill>
              <a:latin typeface="KCC-간판체"/>
              <a:ea typeface="KCC-간판체"/>
            </a:endParaRPr>
          </a:p>
          <a:p>
            <a:pPr lvl="0">
              <a:defRPr/>
            </a:pPr>
            <a:r>
              <a:rPr lang="ko-KR" altLang="en-US" sz="2400" dirty="0">
                <a:solidFill>
                  <a:srgbClr val="481810"/>
                </a:solidFill>
                <a:latin typeface="KCC-간판체"/>
                <a:ea typeface="KCC-간판체"/>
              </a:rPr>
              <a:t>모두 검색되어 반환되는 것을</a:t>
            </a:r>
            <a:endParaRPr lang="en-US" altLang="ko-KR" sz="2400" dirty="0">
              <a:solidFill>
                <a:srgbClr val="481810"/>
              </a:solidFill>
              <a:latin typeface="KCC-간판체"/>
              <a:ea typeface="KCC-간판체"/>
            </a:endParaRPr>
          </a:p>
          <a:p>
            <a:pPr lvl="0">
              <a:defRPr/>
            </a:pPr>
            <a:r>
              <a:rPr lang="ko-KR" altLang="en-US" sz="2400" dirty="0">
                <a:solidFill>
                  <a:srgbClr val="481810"/>
                </a:solidFill>
                <a:latin typeface="KCC-간판체"/>
                <a:ea typeface="KCC-간판체"/>
              </a:rPr>
              <a:t>확인할 수 있음</a:t>
            </a:r>
          </a:p>
        </p:txBody>
      </p:sp>
    </p:spTree>
    <p:extLst>
      <p:ext uri="{BB962C8B-B14F-4D97-AF65-F5344CB8AC3E}">
        <p14:creationId xmlns:p14="http://schemas.microsoft.com/office/powerpoint/2010/main" val="141810497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10391775" y="212059"/>
            <a:ext cx="1230904" cy="369332"/>
          </a:xfrm>
          <a:prstGeom prst="rect">
            <a:avLst/>
          </a:prstGeom>
        </p:spPr>
        <p:txBody>
          <a:bodyPr wrap="square" lIns="0" tIns="0" rIns="0" bIns="0" anchor="t">
            <a:spAutoFit/>
          </a:bodyPr>
          <a:lstStyle/>
          <a:p>
            <a:pPr lvl="0">
              <a:defRPr/>
            </a:pPr>
            <a:r>
              <a:rPr lang="ko-KR" altLang="en-US" sz="2400">
                <a:solidFill>
                  <a:srgbClr val="481810"/>
                </a:solidFill>
                <a:latin typeface="KCC-간판체"/>
                <a:ea typeface="KCC-간판체"/>
              </a:rPr>
              <a:t>검색 결과</a:t>
            </a:r>
            <a:endParaRPr lang="ko-KR" altLang="en-US" sz="2400" dirty="0">
              <a:solidFill>
                <a:srgbClr val="481810"/>
              </a:solidFill>
              <a:latin typeface="KCC-간판체"/>
              <a:ea typeface="KCC-간판체"/>
            </a:endParaRPr>
          </a:p>
        </p:txBody>
      </p:sp>
      <p:pic>
        <p:nvPicPr>
          <p:cNvPr id="2" name="그림 1">
            <a:extLst>
              <a:ext uri="{FF2B5EF4-FFF2-40B4-BE49-F238E27FC236}">
                <a16:creationId xmlns:a16="http://schemas.microsoft.com/office/drawing/2014/main" id="{BE1F5406-3D6A-8237-C07F-59B9D6EF423E}"/>
              </a:ext>
            </a:extLst>
          </p:cNvPr>
          <p:cNvPicPr>
            <a:picLocks noChangeAspect="1"/>
          </p:cNvPicPr>
          <p:nvPr/>
        </p:nvPicPr>
        <p:blipFill rotWithShape="1">
          <a:blip r:embed="rId7">
            <a:extLst>
              <a:ext uri="{28A0092B-C50C-407E-A947-70E740481C1C}">
                <a14:useLocalDpi xmlns:a14="http://schemas.microsoft.com/office/drawing/2010/main" val="0"/>
              </a:ext>
            </a:extLst>
          </a:blip>
          <a:srcRect b="25529"/>
          <a:stretch/>
        </p:blipFill>
        <p:spPr>
          <a:xfrm>
            <a:off x="800933" y="878221"/>
            <a:ext cx="10777758" cy="4514836"/>
          </a:xfrm>
          <a:prstGeom prst="rect">
            <a:avLst/>
          </a:prstGeom>
        </p:spPr>
      </p:pic>
      <p:sp>
        <p:nvSpPr>
          <p:cNvPr id="5" name="TextBox 34">
            <a:extLst>
              <a:ext uri="{FF2B5EF4-FFF2-40B4-BE49-F238E27FC236}">
                <a16:creationId xmlns:a16="http://schemas.microsoft.com/office/drawing/2014/main" id="{9A873237-B704-0879-A6F6-0AD86BA9B96B}"/>
              </a:ext>
            </a:extLst>
          </p:cNvPr>
          <p:cNvSpPr txBox="1"/>
          <p:nvPr/>
        </p:nvSpPr>
        <p:spPr>
          <a:xfrm>
            <a:off x="7825679" y="5634520"/>
            <a:ext cx="3740237" cy="1107996"/>
          </a:xfrm>
          <a:prstGeom prst="rect">
            <a:avLst/>
          </a:prstGeom>
        </p:spPr>
        <p:txBody>
          <a:bodyPr wrap="square" lIns="0" tIns="0" rIns="0" bIns="0" anchor="t">
            <a:spAutoFit/>
          </a:bodyPr>
          <a:lstStyle/>
          <a:p>
            <a:pPr lvl="0">
              <a:defRPr/>
            </a:pPr>
            <a:r>
              <a:rPr lang="ko-KR" altLang="en-US" sz="2400" dirty="0">
                <a:solidFill>
                  <a:srgbClr val="481810"/>
                </a:solidFill>
                <a:latin typeface="KCC-간판체"/>
                <a:ea typeface="KCC-간판체"/>
              </a:rPr>
              <a:t>검색 카페 기준 가까운 거리내 카페를 찾기 위해</a:t>
            </a:r>
            <a:endParaRPr lang="en-US" altLang="ko-KR" sz="2400" dirty="0">
              <a:solidFill>
                <a:srgbClr val="481810"/>
              </a:solidFill>
              <a:latin typeface="KCC-간판체"/>
              <a:ea typeface="KCC-간판체"/>
            </a:endParaRPr>
          </a:p>
          <a:p>
            <a:pPr lvl="0">
              <a:defRPr/>
            </a:pPr>
            <a:r>
              <a:rPr lang="ko-KR" altLang="en-US" sz="2400" dirty="0">
                <a:solidFill>
                  <a:srgbClr val="481810"/>
                </a:solidFill>
                <a:latin typeface="KCC-간판체"/>
                <a:ea typeface="KCC-간판체"/>
              </a:rPr>
              <a:t>주변 키워드 활용</a:t>
            </a:r>
          </a:p>
        </p:txBody>
      </p:sp>
    </p:spTree>
    <p:extLst>
      <p:ext uri="{BB962C8B-B14F-4D97-AF65-F5344CB8AC3E}">
        <p14:creationId xmlns:p14="http://schemas.microsoft.com/office/powerpoint/2010/main" val="177110528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14" name="TextBox 34"/>
          <p:cNvSpPr txBox="1"/>
          <p:nvPr/>
        </p:nvSpPr>
        <p:spPr>
          <a:xfrm>
            <a:off x="4123325" y="1206282"/>
            <a:ext cx="4658179" cy="784443"/>
          </a:xfrm>
          <a:prstGeom prst="rect">
            <a:avLst/>
          </a:prstGeom>
        </p:spPr>
        <p:txBody>
          <a:bodyPr lIns="0" tIns="0" rIns="0" bIns="0" anchor="t">
            <a:spAutoFit/>
          </a:bodyPr>
          <a:lstStyle/>
          <a:p>
            <a:pPr>
              <a:lnSpc>
                <a:spcPts val="6233"/>
              </a:lnSpc>
              <a:defRPr/>
            </a:pPr>
            <a:r>
              <a:rPr lang="ko-KR" altLang="en-US" sz="5666">
                <a:solidFill>
                  <a:schemeClr val="bg2"/>
                </a:solidFill>
                <a:latin typeface="KCC-간판체"/>
                <a:ea typeface="KCC-간판체"/>
              </a:rPr>
              <a:t>구현 </a:t>
            </a:r>
            <a:r>
              <a:rPr lang="en-US" altLang="ko-KR" sz="5666">
                <a:solidFill>
                  <a:schemeClr val="bg2"/>
                </a:solidFill>
                <a:latin typeface="KCC-간판체"/>
                <a:ea typeface="KCC-간판체"/>
              </a:rPr>
              <a:t>: </a:t>
            </a:r>
            <a:r>
              <a:rPr lang="en-US" sz="5666">
                <a:solidFill>
                  <a:schemeClr val="bg2"/>
                </a:solidFill>
                <a:latin typeface="KCC-간판체"/>
                <a:ea typeface="KCC-간판체"/>
              </a:rPr>
              <a:t> </a:t>
            </a: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6"/>
          <a:srcRect l="15600" r="16310"/>
          <a:stretch>
            <a:fillRect/>
          </a:stretch>
        </p:blipFill>
        <p:spPr>
          <a:xfrm>
            <a:off x="112860" y="0"/>
            <a:ext cx="666397" cy="978687"/>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flipH="1" flipV="1">
            <a:off x="779258" y="489343"/>
            <a:ext cx="3344066" cy="1109159"/>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28" name="TextBox 34"/>
          <p:cNvSpPr txBox="1"/>
          <p:nvPr/>
        </p:nvSpPr>
        <p:spPr>
          <a:xfrm>
            <a:off x="9064472" y="212059"/>
            <a:ext cx="2841175" cy="369332"/>
          </a:xfrm>
          <a:prstGeom prst="rect">
            <a:avLst/>
          </a:prstGeom>
        </p:spPr>
        <p:txBody>
          <a:bodyPr wrap="square" lIns="0" tIns="0" rIns="0" bIns="0" anchor="t">
            <a:spAutoFit/>
          </a:bodyPr>
          <a:lstStyle/>
          <a:p>
            <a:pPr lvl="0">
              <a:defRPr/>
            </a:pPr>
            <a:r>
              <a:rPr lang="ko-KR" altLang="en-US" sz="2400" dirty="0" err="1">
                <a:solidFill>
                  <a:srgbClr val="481810"/>
                </a:solidFill>
                <a:latin typeface="KCC-간판체"/>
                <a:ea typeface="KCC-간판체"/>
              </a:rPr>
              <a:t>엘라스틱서치</a:t>
            </a:r>
            <a:r>
              <a:rPr lang="ko-KR" altLang="en-US" sz="2400" dirty="0">
                <a:solidFill>
                  <a:srgbClr val="481810"/>
                </a:solidFill>
                <a:latin typeface="KCC-간판체"/>
                <a:ea typeface="KCC-간판체"/>
              </a:rPr>
              <a:t> 내 활용</a:t>
            </a:r>
          </a:p>
        </p:txBody>
      </p:sp>
      <p:pic>
        <p:nvPicPr>
          <p:cNvPr id="5" name="그림 4">
            <a:extLst>
              <a:ext uri="{FF2B5EF4-FFF2-40B4-BE49-F238E27FC236}">
                <a16:creationId xmlns:a16="http://schemas.microsoft.com/office/drawing/2014/main" id="{BA5BC3C6-7683-F93F-A93C-1F2A663B48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869895"/>
            <a:ext cx="12192000" cy="6083274"/>
          </a:xfrm>
          <a:prstGeom prst="rect">
            <a:avLst/>
          </a:prstGeom>
        </p:spPr>
      </p:pic>
      <p:sp>
        <p:nvSpPr>
          <p:cNvPr id="6" name="TextBox 34">
            <a:extLst>
              <a:ext uri="{FF2B5EF4-FFF2-40B4-BE49-F238E27FC236}">
                <a16:creationId xmlns:a16="http://schemas.microsoft.com/office/drawing/2014/main" id="{04A9F5B2-D295-1E0C-30C4-63B18EF86293}"/>
              </a:ext>
            </a:extLst>
          </p:cNvPr>
          <p:cNvSpPr txBox="1"/>
          <p:nvPr/>
        </p:nvSpPr>
        <p:spPr>
          <a:xfrm>
            <a:off x="8056585" y="5582503"/>
            <a:ext cx="3849062" cy="1107996"/>
          </a:xfrm>
          <a:prstGeom prst="rect">
            <a:avLst/>
          </a:prstGeom>
        </p:spPr>
        <p:txBody>
          <a:bodyPr wrap="square" lIns="0" tIns="0" rIns="0" bIns="0" anchor="t">
            <a:spAutoFit/>
          </a:bodyPr>
          <a:lstStyle/>
          <a:p>
            <a:pPr lvl="0">
              <a:defRPr/>
            </a:pPr>
            <a:r>
              <a:rPr lang="ko-KR" altLang="en-US" sz="2400" dirty="0">
                <a:solidFill>
                  <a:srgbClr val="481810"/>
                </a:solidFill>
                <a:latin typeface="KCC-간판체"/>
                <a:ea typeface="KCC-간판체"/>
              </a:rPr>
              <a:t>전달된 </a:t>
            </a:r>
            <a:r>
              <a:rPr lang="ko-KR" altLang="en-US" sz="2400" dirty="0" err="1">
                <a:solidFill>
                  <a:srgbClr val="481810"/>
                </a:solidFill>
                <a:latin typeface="KCC-간판체"/>
                <a:ea typeface="KCC-간판체"/>
              </a:rPr>
              <a:t>주소값을</a:t>
            </a:r>
            <a:r>
              <a:rPr lang="ko-KR" altLang="en-US" sz="2400" dirty="0">
                <a:solidFill>
                  <a:srgbClr val="481810"/>
                </a:solidFill>
                <a:latin typeface="KCC-간판체"/>
                <a:ea typeface="KCC-간판체"/>
              </a:rPr>
              <a:t> 기준으로</a:t>
            </a:r>
            <a:endParaRPr lang="en-US" altLang="ko-KR" sz="2400" dirty="0">
              <a:solidFill>
                <a:srgbClr val="481810"/>
              </a:solidFill>
              <a:latin typeface="KCC-간판체"/>
              <a:ea typeface="KCC-간판체"/>
            </a:endParaRPr>
          </a:p>
          <a:p>
            <a:pPr lvl="0">
              <a:defRPr/>
            </a:pPr>
            <a:r>
              <a:rPr lang="ko-KR" altLang="en-US" sz="2400" dirty="0">
                <a:solidFill>
                  <a:srgbClr val="481810"/>
                </a:solidFill>
                <a:latin typeface="KCC-간판체"/>
                <a:ea typeface="KCC-간판체"/>
              </a:rPr>
              <a:t>저장소에 저장된 카페들이</a:t>
            </a:r>
            <a:endParaRPr lang="en-US" altLang="ko-KR" sz="2400" dirty="0">
              <a:solidFill>
                <a:srgbClr val="481810"/>
              </a:solidFill>
              <a:latin typeface="KCC-간판체"/>
              <a:ea typeface="KCC-간판체"/>
            </a:endParaRPr>
          </a:p>
          <a:p>
            <a:pPr lvl="0">
              <a:defRPr/>
            </a:pPr>
            <a:r>
              <a:rPr lang="ko-KR" altLang="en-US" sz="2400" dirty="0">
                <a:solidFill>
                  <a:srgbClr val="481810"/>
                </a:solidFill>
                <a:latin typeface="KCC-간판체"/>
                <a:ea typeface="KCC-간판체"/>
              </a:rPr>
              <a:t>지도에 표기됨</a:t>
            </a:r>
            <a:endParaRPr lang="en-US" altLang="ko-KR" sz="2400" dirty="0">
              <a:solidFill>
                <a:srgbClr val="481810"/>
              </a:solidFill>
              <a:latin typeface="KCC-간판체"/>
              <a:ea typeface="KCC-간판체"/>
            </a:endParaRPr>
          </a:p>
        </p:txBody>
      </p:sp>
    </p:spTree>
    <p:extLst>
      <p:ext uri="{BB962C8B-B14F-4D97-AF65-F5344CB8AC3E}">
        <p14:creationId xmlns:p14="http://schemas.microsoft.com/office/powerpoint/2010/main" val="247879967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Picture 2"/>
          <p:cNvPicPr>
            <a:picLocks noChangeAspect="1"/>
          </p:cNvPicPr>
          <p:nvPr/>
        </p:nvPicPr>
        <p:blipFill rotWithShape="1">
          <a:blip r:embed="rId2"/>
          <a:srcRect/>
          <a:stretch>
            <a:fillRect/>
          </a:stretch>
        </p:blipFill>
        <p:spPr>
          <a:xfrm rot="1138675">
            <a:off x="4177756" y="5065491"/>
            <a:ext cx="2740336" cy="2276970"/>
          </a:xfrm>
          <a:prstGeom prst="rect">
            <a:avLst/>
          </a:prstGeom>
        </p:spPr>
      </p:pic>
      <p:pic>
        <p:nvPicPr>
          <p:cNvPr id="13" name="Picture 4"/>
          <p:cNvPicPr>
            <a:picLocks noChangeAspect="1"/>
          </p:cNvPicPr>
          <p:nvPr/>
        </p:nvPicPr>
        <p:blipFill rotWithShape="1">
          <a:blip r:embed="rId3"/>
          <a:srcRect/>
          <a:stretch>
            <a:fillRect/>
          </a:stretch>
        </p:blipFill>
        <p:spPr>
          <a:xfrm rot="9821706">
            <a:off x="10706631" y="1206759"/>
            <a:ext cx="3577025" cy="3336388"/>
          </a:xfrm>
          <a:prstGeom prst="rect">
            <a:avLst/>
          </a:prstGeom>
        </p:spPr>
      </p:pic>
      <p:pic>
        <p:nvPicPr>
          <p:cNvPr id="15" name="Picture 3"/>
          <p:cNvPicPr>
            <a:picLocks noChangeAspect="1"/>
          </p:cNvPicPr>
          <p:nvPr/>
        </p:nvPicPr>
        <p:blipFill rotWithShape="1">
          <a:blip r:embed="rId2"/>
          <a:srcRect/>
          <a:stretch>
            <a:fillRect/>
          </a:stretch>
        </p:blipFill>
        <p:spPr>
          <a:xfrm rot="11651616">
            <a:off x="7388281" y="-670140"/>
            <a:ext cx="3012438" cy="2503062"/>
          </a:xfrm>
          <a:prstGeom prst="rect">
            <a:avLst/>
          </a:prstGeom>
        </p:spPr>
      </p:pic>
      <p:sp>
        <p:nvSpPr>
          <p:cNvPr id="5" name="사각형: 둥근 모서리 4"/>
          <p:cNvSpPr/>
          <p:nvPr/>
        </p:nvSpPr>
        <p:spPr>
          <a:xfrm>
            <a:off x="358280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4123325" y="1206282"/>
            <a:ext cx="4658179" cy="806375"/>
          </a:xfrm>
          <a:prstGeom prst="rect">
            <a:avLst/>
          </a:prstGeom>
        </p:spPr>
        <p:txBody>
          <a:bodyPr lIns="0" tIns="0" rIns="0" bIns="0" anchor="t">
            <a:spAutoFit/>
          </a:bodyPr>
          <a:lstStyle/>
          <a:p>
            <a:pPr>
              <a:lnSpc>
                <a:spcPts val="6233"/>
              </a:lnSpc>
              <a:defRPr/>
            </a:pPr>
            <a:r>
              <a:rPr lang="ko-KR" altLang="en-US" sz="5666" dirty="0" err="1">
                <a:solidFill>
                  <a:schemeClr val="bg2"/>
                </a:solidFill>
                <a:latin typeface="KCC-간판체"/>
                <a:ea typeface="KCC-간판체"/>
              </a:rPr>
              <a:t>엘라스틱서치</a:t>
            </a:r>
            <a:r>
              <a:rPr lang="ko-KR" altLang="en-US" sz="5666" dirty="0">
                <a:solidFill>
                  <a:schemeClr val="bg2"/>
                </a:solidFill>
                <a:latin typeface="KCC-간판체"/>
                <a:ea typeface="KCC-간판체"/>
              </a:rPr>
              <a:t> </a:t>
            </a:r>
            <a:r>
              <a:rPr lang="en-US" altLang="ko-KR" sz="5666" dirty="0">
                <a:solidFill>
                  <a:schemeClr val="bg2"/>
                </a:solidFill>
                <a:latin typeface="KCC-간판체"/>
                <a:ea typeface="KCC-간판체"/>
              </a:rPr>
              <a:t>: </a:t>
            </a:r>
            <a:endParaRPr lang="en-US" sz="5666" dirty="0">
              <a:solidFill>
                <a:schemeClr val="bg2"/>
              </a:solidFill>
              <a:latin typeface="KCC-간판체"/>
              <a:ea typeface="KCC-간판체"/>
            </a:endParaRPr>
          </a:p>
        </p:txBody>
      </p:sp>
      <p:sp>
        <p:nvSpPr>
          <p:cNvPr id="2" name="TextBox 34"/>
          <p:cNvSpPr txBox="1"/>
          <p:nvPr/>
        </p:nvSpPr>
        <p:spPr>
          <a:xfrm>
            <a:off x="4089978" y="2398571"/>
            <a:ext cx="6964725" cy="369332"/>
          </a:xfrm>
          <a:prstGeom prst="rect">
            <a:avLst/>
          </a:prstGeom>
        </p:spPr>
        <p:txBody>
          <a:bodyPr wrap="square" lIns="0" tIns="0" rIns="0" bIns="0" anchor="t">
            <a:spAutoFit/>
          </a:bodyPr>
          <a:lstStyle/>
          <a:p>
            <a:pPr lvl="0">
              <a:defRPr/>
            </a:pPr>
            <a:r>
              <a:rPr lang="en-US" sz="2400" dirty="0">
                <a:solidFill>
                  <a:schemeClr val="bg2"/>
                </a:solidFill>
                <a:latin typeface="KCC-간판체"/>
                <a:ea typeface="KCC-간판체"/>
              </a:rPr>
              <a:t>DB</a:t>
            </a:r>
            <a:r>
              <a:rPr lang="ko-KR" altLang="en-US" sz="2400" dirty="0">
                <a:solidFill>
                  <a:schemeClr val="bg2"/>
                </a:solidFill>
                <a:latin typeface="KCC-간판체"/>
                <a:ea typeface="KCC-간판체"/>
              </a:rPr>
              <a:t>로만 구현했을 때보다 빠른 검색 결과 반환</a:t>
            </a:r>
            <a:endParaRPr lang="en-US" sz="2400" dirty="0">
              <a:solidFill>
                <a:schemeClr val="bg2"/>
              </a:solidFill>
              <a:latin typeface="KCC-간판체"/>
              <a:ea typeface="KCC-간판체"/>
            </a:endParaRPr>
          </a:p>
        </p:txBody>
      </p:sp>
      <p:pic>
        <p:nvPicPr>
          <p:cNvPr id="11" name="그림 10"/>
          <p:cNvPicPr>
            <a:picLocks noChangeAspect="1"/>
          </p:cNvPicPr>
          <p:nvPr/>
        </p:nvPicPr>
        <p:blipFill rotWithShape="1">
          <a:blip r:embed="rId4"/>
          <a:srcRect l="7180" t="21820" r="84250" b="18200"/>
          <a:stretch>
            <a:fillRect/>
          </a:stretch>
        </p:blipFill>
        <p:spPr>
          <a:xfrm rot="3279126">
            <a:off x="10318238" y="3982027"/>
            <a:ext cx="880641" cy="3444330"/>
          </a:xfrm>
          <a:prstGeom prst="rect">
            <a:avLst/>
          </a:prstGeom>
        </p:spPr>
      </p:pic>
      <p:pic>
        <p:nvPicPr>
          <p:cNvPr id="16" name="Picture 11"/>
          <p:cNvPicPr>
            <a:picLocks noChangeAspect="1"/>
          </p:cNvPicPr>
          <p:nvPr/>
        </p:nvPicPr>
        <p:blipFill rotWithShape="1">
          <a:blip r:embed="rId5"/>
          <a:srcRect/>
          <a:stretch>
            <a:fillRect/>
          </a:stretch>
        </p:blipFill>
        <p:spPr>
          <a:xfrm rot="4533940">
            <a:off x="225791" y="4896117"/>
            <a:ext cx="2960117" cy="2760982"/>
          </a:xfrm>
          <a:prstGeom prst="rect">
            <a:avLst/>
          </a:prstGeom>
        </p:spPr>
      </p:pic>
      <p:pic>
        <p:nvPicPr>
          <p:cNvPr id="17" name="Picture 8"/>
          <p:cNvPicPr>
            <a:picLocks noChangeAspect="1"/>
          </p:cNvPicPr>
          <p:nvPr/>
        </p:nvPicPr>
        <p:blipFill rotWithShape="1">
          <a:blip r:embed="rId6"/>
          <a:srcRect/>
          <a:stretch>
            <a:fillRect/>
          </a:stretch>
        </p:blipFill>
        <p:spPr>
          <a:xfrm>
            <a:off x="9694244" y="128501"/>
            <a:ext cx="2128628" cy="2164040"/>
          </a:xfrm>
          <a:prstGeom prst="rect">
            <a:avLst/>
          </a:prstGeom>
        </p:spPr>
      </p:pic>
      <p:pic>
        <p:nvPicPr>
          <p:cNvPr id="18" name="Picture 14"/>
          <p:cNvPicPr>
            <a:picLocks noChangeAspect="1"/>
          </p:cNvPicPr>
          <p:nvPr/>
        </p:nvPicPr>
        <p:blipFill rotWithShape="1">
          <a:blip r:embed="rId3"/>
          <a:srcRect/>
          <a:stretch>
            <a:fillRect/>
          </a:stretch>
        </p:blipFill>
        <p:spPr>
          <a:xfrm rot="6998814">
            <a:off x="-438515" y="-1746437"/>
            <a:ext cx="3818666" cy="3561774"/>
          </a:xfrm>
          <a:prstGeom prst="rect">
            <a:avLst/>
          </a:prstGeom>
        </p:spPr>
      </p:pic>
      <p:pic>
        <p:nvPicPr>
          <p:cNvPr id="3" name="그래픽 2"/>
          <p:cNvPicPr>
            <a:picLocks noChangeAspect="1"/>
          </p:cNvPicPr>
          <p:nvPr/>
        </p:nvPicPr>
        <p:blipFill rotWithShape="1">
          <a:blip r:embed="rId7"/>
          <a:srcRect l="15600" r="16310"/>
          <a:stretch>
            <a:fillRect/>
          </a:stretch>
        </p:blipFill>
        <p:spPr>
          <a:xfrm>
            <a:off x="339198" y="1745263"/>
            <a:ext cx="2948625" cy="4330419"/>
          </a:xfrm>
          <a:prstGeom prst="rect">
            <a:avLst/>
          </a:prstGeom>
        </p:spPr>
      </p:pic>
      <p:sp>
        <p:nvSpPr>
          <p:cNvPr id="4" name="타원 3"/>
          <p:cNvSpPr/>
          <p:nvPr/>
        </p:nvSpPr>
        <p:spPr>
          <a:xfrm>
            <a:off x="800933" y="6052822"/>
            <a:ext cx="2138426" cy="45719"/>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cxnSp>
        <p:nvCxnSpPr>
          <p:cNvPr id="20" name="연결선: 구부러짐 19"/>
          <p:cNvCxnSpPr>
            <a:stCxn id="14" idx="1"/>
            <a:endCxn id="3" idx="3"/>
          </p:cNvCxnSpPr>
          <p:nvPr/>
        </p:nvCxnSpPr>
        <p:spPr>
          <a:xfrm rot="10800000" flipV="1">
            <a:off x="3287823" y="1609469"/>
            <a:ext cx="835502" cy="2301003"/>
          </a:xfrm>
          <a:prstGeom prst="curvedConnector3">
            <a:avLst>
              <a:gd name="adj1" fmla="val 50000"/>
            </a:avLst>
          </a:prstGeom>
          <a:ln w="57150"/>
        </p:spPr>
        <p:style>
          <a:lnRef idx="3">
            <a:schemeClr val="accent4"/>
          </a:lnRef>
          <a:fillRef idx="0">
            <a:schemeClr val="accent4"/>
          </a:fillRef>
          <a:effectRef idx="2">
            <a:schemeClr val="accent4"/>
          </a:effectRef>
          <a:fontRef idx="minor">
            <a:schemeClr val="tx1"/>
          </a:fontRef>
        </p:style>
      </p:cxnSp>
      <p:sp>
        <p:nvSpPr>
          <p:cNvPr id="8" name="TextBox 34">
            <a:extLst>
              <a:ext uri="{FF2B5EF4-FFF2-40B4-BE49-F238E27FC236}">
                <a16:creationId xmlns:a16="http://schemas.microsoft.com/office/drawing/2014/main" id="{C580926E-9B8C-3405-FC88-6FC99E86DFE6}"/>
              </a:ext>
            </a:extLst>
          </p:cNvPr>
          <p:cNvSpPr txBox="1"/>
          <p:nvPr/>
        </p:nvSpPr>
        <p:spPr>
          <a:xfrm>
            <a:off x="4089978" y="2932422"/>
            <a:ext cx="6964725" cy="1107996"/>
          </a:xfrm>
          <a:prstGeom prst="rect">
            <a:avLst/>
          </a:prstGeom>
        </p:spPr>
        <p:txBody>
          <a:bodyPr wrap="square" lIns="0" tIns="0" rIns="0" bIns="0" anchor="t">
            <a:spAutoFit/>
          </a:bodyPr>
          <a:lstStyle/>
          <a:p>
            <a:pPr lvl="0">
              <a:defRPr/>
            </a:pPr>
            <a:r>
              <a:rPr lang="ko-KR" altLang="en-US" sz="2400" dirty="0">
                <a:solidFill>
                  <a:schemeClr val="bg2"/>
                </a:solidFill>
                <a:latin typeface="KCC-간판체"/>
                <a:ea typeface="KCC-간판체"/>
              </a:rPr>
              <a:t>시각화를 통한 시장 분석 가능</a:t>
            </a:r>
            <a:endParaRPr lang="en-US" altLang="ko-KR" sz="2400" dirty="0">
              <a:solidFill>
                <a:schemeClr val="bg2"/>
              </a:solidFill>
              <a:latin typeface="KCC-간판체"/>
              <a:ea typeface="KCC-간판체"/>
            </a:endParaRPr>
          </a:p>
          <a:p>
            <a:pPr lvl="0">
              <a:defRPr/>
            </a:pPr>
            <a:r>
              <a:rPr lang="ko-KR" altLang="en-US" sz="2400" dirty="0">
                <a:solidFill>
                  <a:schemeClr val="bg2"/>
                </a:solidFill>
                <a:latin typeface="KCC-간판체"/>
                <a:ea typeface="KCC-간판체"/>
              </a:rPr>
              <a:t>예</a:t>
            </a:r>
            <a:r>
              <a:rPr lang="en-US" altLang="ko-KR" sz="2400" dirty="0">
                <a:solidFill>
                  <a:schemeClr val="bg2"/>
                </a:solidFill>
                <a:latin typeface="KCC-간판체"/>
                <a:ea typeface="KCC-간판체"/>
              </a:rPr>
              <a:t>) </a:t>
            </a:r>
            <a:r>
              <a:rPr lang="ko-KR" altLang="en-US" sz="2400" dirty="0">
                <a:solidFill>
                  <a:schemeClr val="bg2"/>
                </a:solidFill>
                <a:latin typeface="KCC-간판체"/>
                <a:ea typeface="KCC-간판체"/>
              </a:rPr>
              <a:t>검색된 카페 기준 가까운 거리내 카페는 몇 곳이 </a:t>
            </a:r>
            <a:br>
              <a:rPr lang="en-US" altLang="ko-KR" sz="2400" dirty="0">
                <a:solidFill>
                  <a:schemeClr val="bg2"/>
                </a:solidFill>
                <a:latin typeface="KCC-간판체"/>
                <a:ea typeface="KCC-간판체"/>
              </a:rPr>
            </a:br>
            <a:r>
              <a:rPr lang="en-US" altLang="ko-KR" sz="2400" dirty="0">
                <a:solidFill>
                  <a:schemeClr val="bg2"/>
                </a:solidFill>
                <a:latin typeface="KCC-간판체"/>
                <a:ea typeface="KCC-간판체"/>
              </a:rPr>
              <a:t>      </a:t>
            </a:r>
            <a:r>
              <a:rPr lang="ko-KR" altLang="en-US" sz="2400" dirty="0">
                <a:solidFill>
                  <a:schemeClr val="bg2"/>
                </a:solidFill>
                <a:latin typeface="KCC-간판체"/>
                <a:ea typeface="KCC-간판체"/>
              </a:rPr>
              <a:t>나오는지 등</a:t>
            </a:r>
            <a:endParaRPr lang="en-US" sz="2400" dirty="0">
              <a:solidFill>
                <a:schemeClr val="bg2"/>
              </a:solidFill>
              <a:latin typeface="KCC-간판체"/>
              <a:ea typeface="KCC-간판체"/>
            </a:endParaRPr>
          </a:p>
        </p:txBody>
      </p:sp>
      <p:sp>
        <p:nvSpPr>
          <p:cNvPr id="9" name="TextBox 34">
            <a:extLst>
              <a:ext uri="{FF2B5EF4-FFF2-40B4-BE49-F238E27FC236}">
                <a16:creationId xmlns:a16="http://schemas.microsoft.com/office/drawing/2014/main" id="{A7709D4E-279C-0EC3-705D-04BDBAB27CB6}"/>
              </a:ext>
            </a:extLst>
          </p:cNvPr>
          <p:cNvSpPr txBox="1"/>
          <p:nvPr/>
        </p:nvSpPr>
        <p:spPr>
          <a:xfrm>
            <a:off x="4089978" y="4218756"/>
            <a:ext cx="6964725" cy="1477328"/>
          </a:xfrm>
          <a:prstGeom prst="rect">
            <a:avLst/>
          </a:prstGeom>
        </p:spPr>
        <p:txBody>
          <a:bodyPr wrap="square" lIns="0" tIns="0" rIns="0" bIns="0" anchor="t">
            <a:spAutoFit/>
          </a:bodyPr>
          <a:lstStyle/>
          <a:p>
            <a:pPr lvl="0">
              <a:defRPr/>
            </a:pPr>
            <a:r>
              <a:rPr lang="ko-KR" altLang="en-US" sz="2400" dirty="0">
                <a:solidFill>
                  <a:schemeClr val="bg2"/>
                </a:solidFill>
                <a:latin typeface="KCC-간판체"/>
                <a:ea typeface="KCC-간판체"/>
              </a:rPr>
              <a:t>형태소분석 등을 통한 분석기로</a:t>
            </a:r>
            <a:endParaRPr lang="en-US" altLang="ko-KR" sz="2400" dirty="0">
              <a:solidFill>
                <a:schemeClr val="bg2"/>
              </a:solidFill>
              <a:latin typeface="KCC-간판체"/>
              <a:ea typeface="KCC-간판체"/>
            </a:endParaRPr>
          </a:p>
          <a:p>
            <a:pPr lvl="0">
              <a:defRPr/>
            </a:pPr>
            <a:r>
              <a:rPr lang="ko-KR" altLang="en-US" sz="2400" dirty="0">
                <a:solidFill>
                  <a:schemeClr val="bg2"/>
                </a:solidFill>
                <a:latin typeface="KCC-간판체"/>
                <a:ea typeface="KCC-간판체"/>
              </a:rPr>
              <a:t>검색기준 확정 후 본인만의 기준을 통한 활용 가능</a:t>
            </a:r>
            <a:endParaRPr lang="en-US" altLang="ko-KR" sz="2400" dirty="0">
              <a:solidFill>
                <a:schemeClr val="bg2"/>
              </a:solidFill>
              <a:latin typeface="KCC-간판체"/>
              <a:ea typeface="KCC-간판체"/>
            </a:endParaRPr>
          </a:p>
          <a:p>
            <a:pPr lvl="0">
              <a:defRPr/>
            </a:pPr>
            <a:r>
              <a:rPr lang="ko-KR" altLang="en-US" sz="2400" dirty="0">
                <a:solidFill>
                  <a:schemeClr val="bg2"/>
                </a:solidFill>
                <a:latin typeface="KCC-간판체"/>
                <a:ea typeface="KCC-간판체"/>
              </a:rPr>
              <a:t>예</a:t>
            </a:r>
            <a:r>
              <a:rPr lang="en-US" altLang="ko-KR" sz="2400" dirty="0">
                <a:solidFill>
                  <a:schemeClr val="bg2"/>
                </a:solidFill>
                <a:latin typeface="KCC-간판체"/>
                <a:ea typeface="KCC-간판체"/>
              </a:rPr>
              <a:t>) </a:t>
            </a:r>
            <a:r>
              <a:rPr lang="ko-KR" altLang="en-US" sz="2400" dirty="0">
                <a:solidFill>
                  <a:schemeClr val="bg2"/>
                </a:solidFill>
                <a:latin typeface="KCC-간판체"/>
                <a:ea typeface="KCC-간판체"/>
              </a:rPr>
              <a:t>스타벅스를 검색해 </a:t>
            </a:r>
            <a:br>
              <a:rPr lang="en-US" altLang="ko-KR" sz="2400" dirty="0">
                <a:solidFill>
                  <a:schemeClr val="bg2"/>
                </a:solidFill>
                <a:latin typeface="KCC-간판체"/>
                <a:ea typeface="KCC-간판체"/>
              </a:rPr>
            </a:br>
            <a:r>
              <a:rPr lang="en-US" altLang="ko-KR" sz="2400" dirty="0">
                <a:solidFill>
                  <a:schemeClr val="bg2"/>
                </a:solidFill>
                <a:latin typeface="KCC-간판체"/>
                <a:ea typeface="KCC-간판체"/>
              </a:rPr>
              <a:t>     </a:t>
            </a:r>
            <a:r>
              <a:rPr lang="ko-KR" altLang="en-US" sz="2400" dirty="0">
                <a:solidFill>
                  <a:schemeClr val="bg2"/>
                </a:solidFill>
                <a:latin typeface="KCC-간판체"/>
                <a:ea typeface="KCC-간판체"/>
              </a:rPr>
              <a:t>유사성이 있는 다른 매장을 함께 </a:t>
            </a:r>
            <a:r>
              <a:rPr lang="ko-KR" altLang="en-US" sz="2400" dirty="0" err="1">
                <a:solidFill>
                  <a:schemeClr val="bg2"/>
                </a:solidFill>
                <a:latin typeface="KCC-간판체"/>
                <a:ea typeface="KCC-간판체"/>
              </a:rPr>
              <a:t>서치함</a:t>
            </a:r>
            <a:endParaRPr lang="en-US" sz="2400" dirty="0">
              <a:solidFill>
                <a:schemeClr val="bg2"/>
              </a:solidFill>
              <a:latin typeface="KCC-간판체"/>
              <a:ea typeface="KCC-간판체"/>
            </a:endParaRPr>
          </a:p>
        </p:txBody>
      </p:sp>
      <p:pic>
        <p:nvPicPr>
          <p:cNvPr id="22" name="그림 21">
            <a:extLst>
              <a:ext uri="{FF2B5EF4-FFF2-40B4-BE49-F238E27FC236}">
                <a16:creationId xmlns:a16="http://schemas.microsoft.com/office/drawing/2014/main" id="{4DEF5608-03AA-870F-1CFE-16058F8C614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924" t="8478" r="46802" b="15348"/>
          <a:stretch/>
        </p:blipFill>
        <p:spPr>
          <a:xfrm>
            <a:off x="9657366" y="5057228"/>
            <a:ext cx="2282738" cy="1721722"/>
          </a:xfrm>
          <a:prstGeom prst="rect">
            <a:avLst/>
          </a:prstGeom>
        </p:spPr>
      </p:pic>
      <p:sp>
        <p:nvSpPr>
          <p:cNvPr id="23" name="타원 22">
            <a:extLst>
              <a:ext uri="{FF2B5EF4-FFF2-40B4-BE49-F238E27FC236}">
                <a16:creationId xmlns:a16="http://schemas.microsoft.com/office/drawing/2014/main" id="{62803335-4E2E-3C5B-95B6-58D29C9F5ABC}"/>
              </a:ext>
            </a:extLst>
          </p:cNvPr>
          <p:cNvSpPr/>
          <p:nvPr/>
        </p:nvSpPr>
        <p:spPr>
          <a:xfrm>
            <a:off x="9715686" y="5452994"/>
            <a:ext cx="1722034" cy="92445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652293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p:cNvPicPr>
            <a:picLocks noChangeAspect="1"/>
          </p:cNvPicPr>
          <p:nvPr/>
        </p:nvPicPr>
        <p:blipFill rotWithShape="1">
          <a:blip r:embed="rId2"/>
          <a:srcRect/>
          <a:stretch>
            <a:fillRect/>
          </a:stretch>
        </p:blipFill>
        <p:spPr>
          <a:xfrm>
            <a:off x="6792923" y="5046563"/>
            <a:ext cx="2895524" cy="2700734"/>
          </a:xfrm>
          <a:prstGeom prst="rect">
            <a:avLst/>
          </a:prstGeom>
        </p:spPr>
      </p:pic>
      <p:sp>
        <p:nvSpPr>
          <p:cNvPr id="5" name="사각형: 둥근 모서리 4"/>
          <p:cNvSpPr/>
          <p:nvPr/>
        </p:nvSpPr>
        <p:spPr>
          <a:xfrm>
            <a:off x="931046" y="762885"/>
            <a:ext cx="7887004"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 name="TextBox 34"/>
          <p:cNvSpPr txBox="1"/>
          <p:nvPr/>
        </p:nvSpPr>
        <p:spPr>
          <a:xfrm>
            <a:off x="1512653" y="1206282"/>
            <a:ext cx="4658179" cy="806375"/>
          </a:xfrm>
          <a:prstGeom prst="rect">
            <a:avLst/>
          </a:prstGeom>
        </p:spPr>
        <p:txBody>
          <a:bodyPr lIns="0" tIns="0" rIns="0" bIns="0" anchor="t">
            <a:spAutoFit/>
          </a:bodyPr>
          <a:lstStyle/>
          <a:p>
            <a:pPr>
              <a:lnSpc>
                <a:spcPts val="6233"/>
              </a:lnSpc>
              <a:defRPr/>
            </a:pPr>
            <a:r>
              <a:rPr lang="en-US" sz="5666">
                <a:solidFill>
                  <a:schemeClr val="bg2"/>
                </a:solidFill>
                <a:latin typeface="KCC-간판체"/>
                <a:ea typeface="KCC-간판체"/>
              </a:rPr>
              <a:t>CAFE.C …?</a:t>
            </a:r>
          </a:p>
        </p:txBody>
      </p:sp>
      <p:pic>
        <p:nvPicPr>
          <p:cNvPr id="18" name="Picture 10"/>
          <p:cNvPicPr>
            <a:picLocks noChangeAspect="1"/>
          </p:cNvPicPr>
          <p:nvPr/>
        </p:nvPicPr>
        <p:blipFill rotWithShape="1">
          <a:blip r:embed="rId2"/>
          <a:srcRect/>
          <a:stretch>
            <a:fillRect/>
          </a:stretch>
        </p:blipFill>
        <p:spPr>
          <a:xfrm>
            <a:off x="10969259" y="728266"/>
            <a:ext cx="2895524" cy="2700734"/>
          </a:xfrm>
          <a:prstGeom prst="rect">
            <a:avLst/>
          </a:prstGeom>
        </p:spPr>
      </p:pic>
      <p:pic>
        <p:nvPicPr>
          <p:cNvPr id="19" name="그림 18"/>
          <p:cNvPicPr>
            <a:picLocks noChangeAspect="1"/>
          </p:cNvPicPr>
          <p:nvPr/>
        </p:nvPicPr>
        <p:blipFill rotWithShape="1">
          <a:blip r:embed="rId3"/>
          <a:srcRect l="7180" t="21820" r="84250" b="18200"/>
          <a:stretch>
            <a:fillRect/>
          </a:stretch>
        </p:blipFill>
        <p:spPr>
          <a:xfrm rot="7387677">
            <a:off x="746417" y="4372950"/>
            <a:ext cx="880641" cy="3444330"/>
          </a:xfrm>
          <a:prstGeom prst="rect">
            <a:avLst/>
          </a:prstGeom>
        </p:spPr>
      </p:pic>
      <p:pic>
        <p:nvPicPr>
          <p:cNvPr id="21" name="Picture 11"/>
          <p:cNvPicPr>
            <a:picLocks noChangeAspect="1"/>
          </p:cNvPicPr>
          <p:nvPr/>
        </p:nvPicPr>
        <p:blipFill rotWithShape="1">
          <a:blip r:embed="rId4"/>
          <a:srcRect/>
          <a:stretch>
            <a:fillRect/>
          </a:stretch>
        </p:blipFill>
        <p:spPr>
          <a:xfrm rot="20287432">
            <a:off x="-767461" y="-27693"/>
            <a:ext cx="3397013" cy="1581155"/>
          </a:xfrm>
          <a:prstGeom prst="rect">
            <a:avLst/>
          </a:prstGeom>
        </p:spPr>
      </p:pic>
      <p:pic>
        <p:nvPicPr>
          <p:cNvPr id="24" name="Picture 12"/>
          <p:cNvPicPr>
            <a:picLocks noChangeAspect="1"/>
          </p:cNvPicPr>
          <p:nvPr/>
        </p:nvPicPr>
        <p:blipFill rotWithShape="1">
          <a:blip r:embed="rId5"/>
          <a:srcRect/>
          <a:stretch>
            <a:fillRect/>
          </a:stretch>
        </p:blipFill>
        <p:spPr>
          <a:xfrm rot="15772132">
            <a:off x="3933099" y="6136140"/>
            <a:ext cx="2600226" cy="2160552"/>
          </a:xfrm>
          <a:prstGeom prst="rect">
            <a:avLst/>
          </a:prstGeom>
        </p:spPr>
      </p:pic>
      <p:pic>
        <p:nvPicPr>
          <p:cNvPr id="25" name="Picture 3"/>
          <p:cNvPicPr>
            <a:picLocks noChangeAspect="1"/>
          </p:cNvPicPr>
          <p:nvPr/>
        </p:nvPicPr>
        <p:blipFill rotWithShape="1">
          <a:blip r:embed="rId6"/>
          <a:srcRect/>
          <a:stretch>
            <a:fillRect/>
          </a:stretch>
        </p:blipFill>
        <p:spPr>
          <a:xfrm rot="106649">
            <a:off x="7089927" y="-1009415"/>
            <a:ext cx="4173870" cy="3893082"/>
          </a:xfrm>
          <a:prstGeom prst="rect">
            <a:avLst/>
          </a:prstGeom>
        </p:spPr>
      </p:pic>
      <p:pic>
        <p:nvPicPr>
          <p:cNvPr id="12" name="그림 11"/>
          <p:cNvPicPr>
            <a:picLocks noChangeAspect="1"/>
          </p:cNvPicPr>
          <p:nvPr/>
        </p:nvPicPr>
        <p:blipFill rotWithShape="1">
          <a:blip r:embed="rId7"/>
          <a:stretch>
            <a:fillRect/>
          </a:stretch>
        </p:blipFill>
        <p:spPr>
          <a:xfrm>
            <a:off x="-289006" y="1963948"/>
            <a:ext cx="6385006" cy="3591566"/>
          </a:xfrm>
          <a:prstGeom prst="rect">
            <a:avLst/>
          </a:prstGeom>
        </p:spPr>
      </p:pic>
      <p:sp>
        <p:nvSpPr>
          <p:cNvPr id="13" name="TextBox 38"/>
          <p:cNvSpPr txBox="1"/>
          <p:nvPr/>
        </p:nvSpPr>
        <p:spPr>
          <a:xfrm>
            <a:off x="5518059" y="2214339"/>
            <a:ext cx="4003886" cy="359073"/>
          </a:xfrm>
          <a:prstGeom prst="rect">
            <a:avLst/>
          </a:prstGeom>
        </p:spPr>
        <p:txBody>
          <a:bodyPr wrap="square" lIns="0" tIns="0" rIns="0" bIns="0" anchor="t">
            <a:spAutoFit/>
          </a:bodyPr>
          <a:lstStyle/>
          <a:p>
            <a:pPr algn="just">
              <a:lnSpc>
                <a:spcPts val="2800"/>
              </a:lnSpc>
              <a:spcBef>
                <a:spcPct val="0"/>
              </a:spcBef>
              <a:defRPr/>
            </a:pPr>
            <a:r>
              <a:rPr lang="ko-KR" altLang="en-US" sz="2400" spc="100">
                <a:solidFill>
                  <a:srgbClr val="FFFFFF"/>
                </a:solidFill>
                <a:latin typeface="KCC-간판체"/>
                <a:ea typeface="KCC-간판체"/>
              </a:rPr>
              <a:t>카페 검색 기능</a:t>
            </a:r>
            <a:endParaRPr lang="en-US" altLang="ko-KR" sz="2400" spc="100">
              <a:solidFill>
                <a:srgbClr val="FFFFFF"/>
              </a:solidFill>
              <a:latin typeface="KCC-간판체"/>
              <a:ea typeface="KCC-간판체"/>
            </a:endParaRPr>
          </a:p>
        </p:txBody>
      </p:sp>
      <p:sp>
        <p:nvSpPr>
          <p:cNvPr id="30" name="TextBox 38"/>
          <p:cNvSpPr txBox="1"/>
          <p:nvPr/>
        </p:nvSpPr>
        <p:spPr>
          <a:xfrm>
            <a:off x="4551415" y="3247416"/>
            <a:ext cx="4003886" cy="718145"/>
          </a:xfrm>
          <a:prstGeom prst="rect">
            <a:avLst/>
          </a:prstGeom>
        </p:spPr>
        <p:txBody>
          <a:bodyPr wrap="square" lIns="0" tIns="0" rIns="0" bIns="0" anchor="t">
            <a:spAutoFit/>
          </a:bodyPr>
          <a:lstStyle/>
          <a:p>
            <a:pPr algn="ctr">
              <a:lnSpc>
                <a:spcPts val="2800"/>
              </a:lnSpc>
              <a:spcBef>
                <a:spcPct val="0"/>
              </a:spcBef>
              <a:defRPr/>
            </a:pPr>
            <a:r>
              <a:rPr lang="ko-KR" altLang="en-US" sz="2400" spc="100">
                <a:solidFill>
                  <a:srgbClr val="FFFFFF"/>
                </a:solidFill>
                <a:latin typeface="KCC-간판체"/>
                <a:ea typeface="KCC-간판체"/>
              </a:rPr>
              <a:t>나만의</a:t>
            </a:r>
            <a:r>
              <a:rPr lang="en-US" altLang="ko-KR" sz="2400" spc="100">
                <a:solidFill>
                  <a:srgbClr val="FFFFFF"/>
                </a:solidFill>
                <a:latin typeface="KCC-간판체"/>
                <a:ea typeface="KCC-간판체"/>
              </a:rPr>
              <a:t>, </a:t>
            </a:r>
            <a:r>
              <a:rPr lang="ko-KR" altLang="en-US" sz="2400" spc="100">
                <a:solidFill>
                  <a:srgbClr val="FFFFFF"/>
                </a:solidFill>
                <a:latin typeface="KCC-간판체"/>
                <a:ea typeface="KCC-간판체"/>
              </a:rPr>
              <a:t>나를 위한 </a:t>
            </a:r>
          </a:p>
          <a:p>
            <a:pPr algn="ctr">
              <a:lnSpc>
                <a:spcPts val="2800"/>
              </a:lnSpc>
              <a:spcBef>
                <a:spcPct val="0"/>
              </a:spcBef>
              <a:defRPr/>
            </a:pPr>
            <a:r>
              <a:rPr lang="ko-KR" altLang="en-US" sz="2400" spc="100">
                <a:solidFill>
                  <a:srgbClr val="FFFFFF"/>
                </a:solidFill>
                <a:latin typeface="KCC-간판체"/>
                <a:ea typeface="KCC-간판체"/>
              </a:rPr>
              <a:t>카페를 찾기 위한 여정 도우미</a:t>
            </a:r>
            <a:endParaRPr lang="en-US" altLang="ko-KR" sz="2400" spc="100">
              <a:solidFill>
                <a:srgbClr val="FFFFFF"/>
              </a:solidFill>
              <a:latin typeface="KCC-간판체"/>
              <a:ea typeface="KCC-간판체"/>
            </a:endParaRPr>
          </a:p>
        </p:txBody>
      </p:sp>
      <p:sp>
        <p:nvSpPr>
          <p:cNvPr id="2" name="TextBox 38"/>
          <p:cNvSpPr txBox="1"/>
          <p:nvPr/>
        </p:nvSpPr>
        <p:spPr>
          <a:xfrm>
            <a:off x="4151271" y="4156072"/>
            <a:ext cx="4467469" cy="1436291"/>
          </a:xfrm>
          <a:prstGeom prst="rect">
            <a:avLst/>
          </a:prstGeom>
        </p:spPr>
        <p:txBody>
          <a:bodyPr wrap="square" lIns="0" tIns="0" rIns="0" bIns="0" anchor="t">
            <a:spAutoFit/>
          </a:bodyPr>
          <a:lstStyle/>
          <a:p>
            <a:pPr algn="ctr">
              <a:lnSpc>
                <a:spcPts val="2800"/>
              </a:lnSpc>
              <a:spcBef>
                <a:spcPct val="0"/>
              </a:spcBef>
              <a:defRPr/>
            </a:pPr>
            <a:r>
              <a:rPr lang="ko-KR" altLang="en-US" sz="2400" spc="100">
                <a:solidFill>
                  <a:srgbClr val="FFFFFF"/>
                </a:solidFill>
                <a:latin typeface="KCC-간판체"/>
                <a:ea typeface="KCC-간판체"/>
              </a:rPr>
              <a:t>범람하는 카페시대</a:t>
            </a:r>
          </a:p>
          <a:p>
            <a:pPr algn="ctr">
              <a:lnSpc>
                <a:spcPts val="2800"/>
              </a:lnSpc>
              <a:spcBef>
                <a:spcPct val="0"/>
              </a:spcBef>
              <a:defRPr/>
            </a:pPr>
            <a:r>
              <a:rPr lang="ko-KR" altLang="en-US" sz="2400" spc="100">
                <a:solidFill>
                  <a:srgbClr val="FFFFFF"/>
                </a:solidFill>
                <a:latin typeface="KCC-간판체"/>
                <a:ea typeface="KCC-간판체"/>
              </a:rPr>
              <a:t>신뢰성 있는 공공데이터 기반</a:t>
            </a:r>
          </a:p>
          <a:p>
            <a:pPr algn="ctr">
              <a:lnSpc>
                <a:spcPts val="2800"/>
              </a:lnSpc>
              <a:spcBef>
                <a:spcPct val="0"/>
              </a:spcBef>
              <a:defRPr/>
            </a:pPr>
            <a:r>
              <a:rPr lang="ko-KR" altLang="en-US" sz="2400" spc="100">
                <a:solidFill>
                  <a:srgbClr val="FFFFFF"/>
                </a:solidFill>
                <a:latin typeface="KCC-간판체"/>
                <a:ea typeface="KCC-간판체"/>
              </a:rPr>
              <a:t>사용자 이용 중심</a:t>
            </a:r>
          </a:p>
          <a:p>
            <a:pPr algn="ctr">
              <a:lnSpc>
                <a:spcPts val="2800"/>
              </a:lnSpc>
              <a:spcBef>
                <a:spcPct val="0"/>
              </a:spcBef>
              <a:defRPr/>
            </a:pPr>
            <a:r>
              <a:rPr lang="ko-KR" altLang="en-US" sz="2400" spc="100">
                <a:solidFill>
                  <a:srgbClr val="FFFFFF"/>
                </a:solidFill>
                <a:latin typeface="KCC-간판체"/>
                <a:ea typeface="KCC-간판체"/>
              </a:rPr>
              <a:t>집단지성을 활용한 커뮤니티 공간</a:t>
            </a:r>
            <a:endParaRPr lang="en-US" altLang="ko-KR" sz="2400" spc="100">
              <a:solidFill>
                <a:srgbClr val="FFFFFF"/>
              </a:solidFill>
              <a:latin typeface="KCC-간판체"/>
              <a:ea typeface="KCC-간판체"/>
            </a:endParaRPr>
          </a:p>
        </p:txBody>
      </p:sp>
      <p:sp>
        <p:nvSpPr>
          <p:cNvPr id="3" name="더하기 기호 2"/>
          <p:cNvSpPr/>
          <p:nvPr/>
        </p:nvSpPr>
        <p:spPr>
          <a:xfrm>
            <a:off x="6282457" y="2644189"/>
            <a:ext cx="464262" cy="464262"/>
          </a:xfrm>
          <a:prstGeom prst="mathPlus">
            <a:avLst>
              <a:gd name="adj1" fmla="val 13474"/>
            </a:avLst>
          </a:prstGeom>
          <a:solidFill>
            <a:srgbClr val="D8B8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4" name="Picture 13"/>
          <p:cNvPicPr>
            <a:picLocks noChangeAspect="1"/>
          </p:cNvPicPr>
          <p:nvPr/>
        </p:nvPicPr>
        <p:blipFill rotWithShape="1">
          <a:blip r:embed="rId8"/>
          <a:srcRect/>
          <a:stretch>
            <a:fillRect/>
          </a:stretch>
        </p:blipFill>
        <p:spPr>
          <a:xfrm rot="9938483">
            <a:off x="5482091" y="-320587"/>
            <a:ext cx="1903802" cy="2246976"/>
          </a:xfrm>
          <a:prstGeom prst="rect">
            <a:avLst/>
          </a:prstGeom>
        </p:spPr>
      </p:pic>
      <p:pic>
        <p:nvPicPr>
          <p:cNvPr id="11" name="그래픽 10"/>
          <p:cNvPicPr>
            <a:picLocks noChangeAspect="1"/>
          </p:cNvPicPr>
          <p:nvPr/>
        </p:nvPicPr>
        <p:blipFill rotWithShape="1">
          <a:blip r:embed="rId9"/>
          <a:stretch>
            <a:fillRect/>
          </a:stretch>
        </p:blipFill>
        <p:spPr>
          <a:xfrm rot="19823752">
            <a:off x="7859518" y="1526160"/>
            <a:ext cx="4454079" cy="4454079"/>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9" name="그림 18"/>
          <p:cNvPicPr>
            <a:picLocks noChangeAspect="1"/>
          </p:cNvPicPr>
          <p:nvPr/>
        </p:nvPicPr>
        <p:blipFill rotWithShape="1">
          <a:blip r:embed="rId2"/>
          <a:stretch>
            <a:fillRect/>
          </a:stretch>
        </p:blipFill>
        <p:spPr>
          <a:xfrm>
            <a:off x="0" y="21298"/>
            <a:ext cx="12192000" cy="6815404"/>
          </a:xfrm>
          <a:prstGeom prst="rect">
            <a:avLst/>
          </a:prstGeom>
        </p:spPr>
      </p:pic>
      <p:pic>
        <p:nvPicPr>
          <p:cNvPr id="15" name="그림 14"/>
          <p:cNvPicPr>
            <a:picLocks noChangeAspect="1"/>
          </p:cNvPicPr>
          <p:nvPr/>
        </p:nvPicPr>
        <p:blipFill rotWithShape="1">
          <a:blip r:embed="rId3"/>
          <a:srcRect l="55600" t="1240" r="24400" b="89960"/>
          <a:stretch>
            <a:fillRect/>
          </a:stretch>
        </p:blipFill>
        <p:spPr>
          <a:xfrm>
            <a:off x="6440397" y="0"/>
            <a:ext cx="3438100" cy="846168"/>
          </a:xfrm>
          <a:prstGeom prst="rect">
            <a:avLst/>
          </a:prstGeom>
        </p:spPr>
      </p:pic>
      <p:sp>
        <p:nvSpPr>
          <p:cNvPr id="9" name="사각형: 둥근 모서리 8"/>
          <p:cNvSpPr/>
          <p:nvPr/>
        </p:nvSpPr>
        <p:spPr>
          <a:xfrm>
            <a:off x="1353343" y="705842"/>
            <a:ext cx="10140155" cy="5496718"/>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solidFill>
                <a:srgbClr val="CC6600"/>
              </a:solidFill>
            </a:endParaRPr>
          </a:p>
        </p:txBody>
      </p:sp>
      <p:grpSp>
        <p:nvGrpSpPr>
          <p:cNvPr id="14" name="그룹 13"/>
          <p:cNvGrpSpPr/>
          <p:nvPr/>
        </p:nvGrpSpPr>
        <p:grpSpPr>
          <a:xfrm>
            <a:off x="257968" y="-867896"/>
            <a:ext cx="1918331" cy="702092"/>
            <a:chOff x="257968" y="-867896"/>
            <a:chExt cx="1918331" cy="702092"/>
          </a:xfrm>
        </p:grpSpPr>
        <p:pic>
          <p:nvPicPr>
            <p:cNvPr id="11" name="그림 10"/>
            <p:cNvPicPr>
              <a:picLocks noChangeAspect="1"/>
            </p:cNvPicPr>
            <p:nvPr/>
          </p:nvPicPr>
          <p:blipFill rotWithShape="1">
            <a:blip r:embed="rId4"/>
            <a:srcRect r="61970" b="67740"/>
            <a:stretch>
              <a:fillRect/>
            </a:stretch>
          </p:blipFill>
          <p:spPr>
            <a:xfrm>
              <a:off x="1512653" y="-867896"/>
              <a:ext cx="663647" cy="666214"/>
            </a:xfrm>
            <a:prstGeom prst="rect">
              <a:avLst/>
            </a:prstGeom>
          </p:spPr>
        </p:pic>
        <p:pic>
          <p:nvPicPr>
            <p:cNvPr id="12" name="그림 11"/>
            <p:cNvPicPr>
              <a:picLocks noChangeAspect="1"/>
            </p:cNvPicPr>
            <p:nvPr/>
          </p:nvPicPr>
          <p:blipFill rotWithShape="1">
            <a:blip r:embed="rId5"/>
            <a:srcRect l="4510" r="60310" b="67990"/>
            <a:stretch>
              <a:fillRect/>
            </a:stretch>
          </p:blipFill>
          <p:spPr>
            <a:xfrm>
              <a:off x="879955" y="-824397"/>
              <a:ext cx="619356" cy="658594"/>
            </a:xfrm>
            <a:prstGeom prst="rect">
              <a:avLst/>
            </a:prstGeom>
          </p:spPr>
        </p:pic>
        <p:pic>
          <p:nvPicPr>
            <p:cNvPr id="13" name="그림 12"/>
            <p:cNvPicPr>
              <a:picLocks noChangeAspect="1"/>
            </p:cNvPicPr>
            <p:nvPr/>
          </p:nvPicPr>
          <p:blipFill rotWithShape="1">
            <a:blip r:embed="rId6"/>
            <a:srcRect l="8650" r="57980" b="68200"/>
            <a:stretch>
              <a:fillRect/>
            </a:stretch>
          </p:blipFill>
          <p:spPr>
            <a:xfrm>
              <a:off x="257968" y="-845751"/>
              <a:ext cx="651123" cy="661612"/>
            </a:xfrm>
            <a:prstGeom prst="rect">
              <a:avLst/>
            </a:prstGeom>
          </p:spPr>
        </p:pic>
      </p:grpSp>
      <p:pic>
        <p:nvPicPr>
          <p:cNvPr id="6" name="그림 5"/>
          <p:cNvPicPr>
            <a:picLocks noChangeAspect="1"/>
          </p:cNvPicPr>
          <p:nvPr/>
        </p:nvPicPr>
        <p:blipFill rotWithShape="1">
          <a:blip r:embed="rId7"/>
          <a:srcRect l="22580" t="79110" r="55600"/>
          <a:stretch>
            <a:fillRect/>
          </a:stretch>
        </p:blipFill>
        <p:spPr>
          <a:xfrm>
            <a:off x="2752344" y="5413248"/>
            <a:ext cx="2660904" cy="1423454"/>
          </a:xfrm>
          <a:prstGeom prst="rect">
            <a:avLst/>
          </a:prstGeom>
        </p:spPr>
      </p:pic>
      <p:pic>
        <p:nvPicPr>
          <p:cNvPr id="17" name="그림 16"/>
          <p:cNvPicPr>
            <a:picLocks noChangeAspect="1"/>
          </p:cNvPicPr>
          <p:nvPr/>
        </p:nvPicPr>
        <p:blipFill rotWithShape="1">
          <a:blip r:embed="rId8"/>
          <a:srcRect l="7180" t="21820" r="84250" b="18200"/>
          <a:stretch>
            <a:fillRect/>
          </a:stretch>
        </p:blipFill>
        <p:spPr>
          <a:xfrm>
            <a:off x="875189" y="1508760"/>
            <a:ext cx="1045052" cy="4087368"/>
          </a:xfrm>
          <a:prstGeom prst="rect">
            <a:avLst/>
          </a:prstGeom>
        </p:spPr>
      </p:pic>
      <p:pic>
        <p:nvPicPr>
          <p:cNvPr id="3" name="그림 2"/>
          <p:cNvPicPr>
            <a:picLocks noChangeAspect="1"/>
          </p:cNvPicPr>
          <p:nvPr/>
        </p:nvPicPr>
        <p:blipFill rotWithShape="1">
          <a:blip r:embed="rId9"/>
          <a:stretch>
            <a:fillRect/>
          </a:stretch>
        </p:blipFill>
        <p:spPr>
          <a:xfrm>
            <a:off x="0" y="0"/>
            <a:ext cx="4825397" cy="2895238"/>
          </a:xfrm>
          <a:prstGeom prst="rect">
            <a:avLst/>
          </a:prstGeom>
        </p:spPr>
      </p:pic>
      <p:pic>
        <p:nvPicPr>
          <p:cNvPr id="21" name="그림 20"/>
          <p:cNvPicPr>
            <a:picLocks noChangeAspect="1"/>
          </p:cNvPicPr>
          <p:nvPr/>
        </p:nvPicPr>
        <p:blipFill rotWithShape="1">
          <a:blip r:embed="rId10"/>
          <a:srcRect l="78180" b="70480"/>
          <a:stretch>
            <a:fillRect/>
          </a:stretch>
        </p:blipFill>
        <p:spPr>
          <a:xfrm>
            <a:off x="9531095" y="0"/>
            <a:ext cx="2689075" cy="2032986"/>
          </a:xfrm>
          <a:prstGeom prst="rect">
            <a:avLst/>
          </a:prstGeom>
        </p:spPr>
      </p:pic>
      <p:sp>
        <p:nvSpPr>
          <p:cNvPr id="2" name="TextBox 1"/>
          <p:cNvSpPr txBox="1"/>
          <p:nvPr/>
        </p:nvSpPr>
        <p:spPr>
          <a:xfrm>
            <a:off x="2301477" y="1500583"/>
            <a:ext cx="6112274" cy="2308324"/>
          </a:xfrm>
          <a:prstGeom prst="rect">
            <a:avLst/>
          </a:prstGeom>
          <a:noFill/>
        </p:spPr>
        <p:txBody>
          <a:bodyPr wrap="square">
            <a:spAutoFit/>
          </a:bodyPr>
          <a:lstStyle/>
          <a:p>
            <a:pPr lvl="0">
              <a:defRPr/>
            </a:pPr>
            <a:r>
              <a:rPr lang="en-US" altLang="ko-KR" sz="7200" b="1">
                <a:solidFill>
                  <a:srgbClr val="ECE6E0"/>
                </a:solidFill>
                <a:latin typeface="KCC-간판체"/>
                <a:ea typeface="KCC-간판체"/>
              </a:rPr>
              <a:t>CAFE.C</a:t>
            </a:r>
          </a:p>
          <a:p>
            <a:pPr lvl="0">
              <a:defRPr/>
            </a:pPr>
            <a:r>
              <a:rPr lang="en-US" altLang="ko-KR" sz="7200" b="1">
                <a:solidFill>
                  <a:srgbClr val="ECE6E0"/>
                </a:solidFill>
                <a:latin typeface="KCC-간판체"/>
                <a:ea typeface="KCC-간판체"/>
              </a:rPr>
              <a:t>PROJECT</a:t>
            </a:r>
            <a:endParaRPr lang="ko-KR" altLang="en-US" sz="7200" b="1">
              <a:solidFill>
                <a:srgbClr val="ECE6E0"/>
              </a:solidFill>
              <a:latin typeface="KCC-간판체"/>
              <a:ea typeface="KCC-간판체"/>
            </a:endParaRPr>
          </a:p>
        </p:txBody>
      </p:sp>
      <p:pic>
        <p:nvPicPr>
          <p:cNvPr id="7" name="그림 6"/>
          <p:cNvPicPr>
            <a:picLocks noChangeAspect="1"/>
          </p:cNvPicPr>
          <p:nvPr/>
        </p:nvPicPr>
        <p:blipFill rotWithShape="1">
          <a:blip r:embed="rId11"/>
          <a:stretch>
            <a:fillRect/>
          </a:stretch>
        </p:blipFill>
        <p:spPr>
          <a:xfrm rot="20880172">
            <a:off x="7348942" y="3439355"/>
            <a:ext cx="5980755" cy="4498079"/>
          </a:xfrm>
          <a:prstGeom prst="rect">
            <a:avLst/>
          </a:prstGeom>
        </p:spPr>
      </p:pic>
      <p:sp>
        <p:nvSpPr>
          <p:cNvPr id="23" name="TextBox 3"/>
          <p:cNvSpPr txBox="1"/>
          <p:nvPr/>
        </p:nvSpPr>
        <p:spPr>
          <a:xfrm>
            <a:off x="5326015" y="4292248"/>
            <a:ext cx="2088547" cy="567840"/>
          </a:xfrm>
          <a:prstGeom prst="rect">
            <a:avLst/>
          </a:prstGeom>
          <a:noFill/>
        </p:spPr>
        <p:txBody>
          <a:bodyPr wrap="none">
            <a:spAutoFit/>
          </a:bodyPr>
          <a:lstStyle/>
          <a:p>
            <a:pPr lvl="0">
              <a:defRPr/>
            </a:pPr>
            <a:r>
              <a:rPr lang="ko-KR" altLang="en-US" sz="3200">
                <a:solidFill>
                  <a:schemeClr val="bg2"/>
                </a:solidFill>
                <a:latin typeface="KCC-간판체"/>
                <a:ea typeface="KCC-간판체"/>
              </a:rPr>
              <a:t>감사합니다</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사각형: 둥근 모서리 4"/>
          <p:cNvSpPr/>
          <p:nvPr/>
        </p:nvSpPr>
        <p:spPr>
          <a:xfrm>
            <a:off x="335664" y="196770"/>
            <a:ext cx="11516809" cy="6493397"/>
          </a:xfrm>
          <a:prstGeom prst="roundRect">
            <a:avLst>
              <a:gd name="adj" fmla="val 5599"/>
            </a:avLst>
          </a:prstGeom>
          <a:solidFill>
            <a:srgbClr val="48181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TextBox 34"/>
          <p:cNvSpPr txBox="1"/>
          <p:nvPr/>
        </p:nvSpPr>
        <p:spPr>
          <a:xfrm>
            <a:off x="673099" y="551467"/>
            <a:ext cx="10820399" cy="806375"/>
          </a:xfrm>
          <a:prstGeom prst="rect">
            <a:avLst/>
          </a:prstGeom>
        </p:spPr>
        <p:txBody>
          <a:bodyPr wrap="square" lIns="0" tIns="0" rIns="0" bIns="0" anchor="t">
            <a:spAutoFit/>
          </a:bodyPr>
          <a:lstStyle/>
          <a:p>
            <a:pPr algn="ctr">
              <a:lnSpc>
                <a:spcPts val="6233"/>
              </a:lnSpc>
              <a:defRPr/>
            </a:pPr>
            <a:r>
              <a:rPr lang="en-US" sz="5666">
                <a:solidFill>
                  <a:schemeClr val="bg2"/>
                </a:solidFill>
                <a:latin typeface="KCC-간판체"/>
                <a:ea typeface="KCC-간판체"/>
              </a:rPr>
              <a:t>CAFE.C PROJECT </a:t>
            </a:r>
          </a:p>
        </p:txBody>
      </p:sp>
      <p:sp>
        <p:nvSpPr>
          <p:cNvPr id="7" name="TextBox 34"/>
          <p:cNvSpPr txBox="1"/>
          <p:nvPr/>
        </p:nvSpPr>
        <p:spPr>
          <a:xfrm>
            <a:off x="335665" y="1034780"/>
            <a:ext cx="11516809" cy="714939"/>
          </a:xfrm>
          <a:prstGeom prst="rect">
            <a:avLst/>
          </a:prstGeom>
        </p:spPr>
        <p:txBody>
          <a:bodyPr wrap="square" lIns="0" tIns="0" rIns="0" bIns="0" anchor="t">
            <a:spAutoFit/>
          </a:bodyPr>
          <a:lstStyle/>
          <a:p>
            <a:pPr algn="ctr">
              <a:lnSpc>
                <a:spcPts val="6233"/>
              </a:lnSpc>
              <a:defRPr/>
            </a:pPr>
            <a:r>
              <a:rPr lang="en-US" sz="3200">
                <a:solidFill>
                  <a:schemeClr val="bg2"/>
                </a:solidFill>
                <a:latin typeface="KCC-간판체"/>
                <a:ea typeface="KCC-간판체"/>
              </a:rPr>
              <a:t>-</a:t>
            </a:r>
            <a:r>
              <a:rPr lang="ko-KR" altLang="en-US" sz="3200">
                <a:solidFill>
                  <a:schemeClr val="bg2"/>
                </a:solidFill>
                <a:latin typeface="KCC-간판체"/>
                <a:ea typeface="KCC-간판체"/>
              </a:rPr>
              <a:t>개발 툴</a:t>
            </a:r>
            <a:r>
              <a:rPr lang="en-US" altLang="ko-KR" sz="3200">
                <a:solidFill>
                  <a:schemeClr val="bg2"/>
                </a:solidFill>
                <a:latin typeface="KCC-간판체"/>
                <a:ea typeface="KCC-간판체"/>
              </a:rPr>
              <a:t>-</a:t>
            </a:r>
            <a:endParaRPr lang="en-US" sz="3200">
              <a:solidFill>
                <a:schemeClr val="bg2"/>
              </a:solidFill>
              <a:latin typeface="KCC-간판체"/>
              <a:ea typeface="KCC-간판체"/>
            </a:endParaRPr>
          </a:p>
        </p:txBody>
      </p:sp>
      <p:sp>
        <p:nvSpPr>
          <p:cNvPr id="19" name="직사각형 18"/>
          <p:cNvSpPr/>
          <p:nvPr/>
        </p:nvSpPr>
        <p:spPr>
          <a:xfrm>
            <a:off x="637587" y="1896363"/>
            <a:ext cx="10938893" cy="4495559"/>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2"/>
          <a:stretch>
            <a:fillRect/>
          </a:stretch>
        </p:blipFill>
        <p:spPr>
          <a:xfrm>
            <a:off x="972567" y="2420230"/>
            <a:ext cx="3310032" cy="463404"/>
          </a:xfrm>
          <a:prstGeom prst="rect">
            <a:avLst/>
          </a:prstGeom>
        </p:spPr>
      </p:pic>
      <p:grpSp>
        <p:nvGrpSpPr>
          <p:cNvPr id="11" name="그룹 10"/>
          <p:cNvGrpSpPr/>
          <p:nvPr/>
        </p:nvGrpSpPr>
        <p:grpSpPr>
          <a:xfrm>
            <a:off x="4375035" y="1146561"/>
            <a:ext cx="4266917" cy="3508774"/>
            <a:chOff x="4456589" y="2566407"/>
            <a:chExt cx="3027286" cy="2489400"/>
          </a:xfrm>
        </p:grpSpPr>
        <p:sp>
          <p:nvSpPr>
            <p:cNvPr id="10" name="타원 9"/>
            <p:cNvSpPr/>
            <p:nvPr/>
          </p:nvSpPr>
          <p:spPr>
            <a:xfrm>
              <a:off x="5538186" y="3422654"/>
              <a:ext cx="440924" cy="440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9" name="그림 8"/>
            <p:cNvPicPr>
              <a:picLocks noChangeAspect="1"/>
            </p:cNvPicPr>
            <p:nvPr/>
          </p:nvPicPr>
          <p:blipFill rotWithShape="1">
            <a:blip r:embed="rId3"/>
            <a:srcRect l="21630" t="40600" r="30910" b="43430"/>
            <a:stretch>
              <a:fillRect/>
            </a:stretch>
          </p:blipFill>
          <p:spPr>
            <a:xfrm>
              <a:off x="4456589" y="2566407"/>
              <a:ext cx="3027286" cy="2489400"/>
            </a:xfrm>
            <a:prstGeom prst="rect">
              <a:avLst/>
            </a:prstGeom>
          </p:spPr>
        </p:pic>
      </p:grpSp>
      <p:pic>
        <p:nvPicPr>
          <p:cNvPr id="15" name="그림 14"/>
          <p:cNvPicPr>
            <a:picLocks noChangeAspect="1"/>
          </p:cNvPicPr>
          <p:nvPr/>
        </p:nvPicPr>
        <p:blipFill rotWithShape="1">
          <a:blip r:embed="rId4"/>
          <a:stretch>
            <a:fillRect/>
          </a:stretch>
        </p:blipFill>
        <p:spPr>
          <a:xfrm>
            <a:off x="476078" y="3459288"/>
            <a:ext cx="2920635" cy="2653968"/>
          </a:xfrm>
          <a:prstGeom prst="rect">
            <a:avLst/>
          </a:prstGeom>
        </p:spPr>
      </p:pic>
      <p:pic>
        <p:nvPicPr>
          <p:cNvPr id="17" name="그림 16"/>
          <p:cNvPicPr>
            <a:picLocks noChangeAspect="1"/>
          </p:cNvPicPr>
          <p:nvPr/>
        </p:nvPicPr>
        <p:blipFill rotWithShape="1">
          <a:blip r:embed="rId5"/>
          <a:stretch>
            <a:fillRect/>
          </a:stretch>
        </p:blipFill>
        <p:spPr>
          <a:xfrm>
            <a:off x="3375314" y="3429000"/>
            <a:ext cx="3762705" cy="3762705"/>
          </a:xfrm>
          <a:prstGeom prst="rect">
            <a:avLst/>
          </a:prstGeom>
        </p:spPr>
      </p:pic>
      <p:pic>
        <p:nvPicPr>
          <p:cNvPr id="21" name="그림 20"/>
          <p:cNvPicPr>
            <a:picLocks noChangeAspect="1"/>
          </p:cNvPicPr>
          <p:nvPr/>
        </p:nvPicPr>
        <p:blipFill rotWithShape="1">
          <a:blip r:embed="rId6"/>
          <a:stretch>
            <a:fillRect/>
          </a:stretch>
        </p:blipFill>
        <p:spPr>
          <a:xfrm>
            <a:off x="7687857" y="1276191"/>
            <a:ext cx="3636912" cy="3304845"/>
          </a:xfrm>
          <a:prstGeom prst="rect">
            <a:avLst/>
          </a:prstGeom>
        </p:spPr>
      </p:pic>
      <p:pic>
        <p:nvPicPr>
          <p:cNvPr id="23" name="그림 22"/>
          <p:cNvPicPr>
            <a:picLocks noChangeAspect="1"/>
          </p:cNvPicPr>
          <p:nvPr/>
        </p:nvPicPr>
        <p:blipFill rotWithShape="1">
          <a:blip r:embed="rId7"/>
          <a:stretch>
            <a:fillRect/>
          </a:stretch>
        </p:blipFill>
        <p:spPr>
          <a:xfrm>
            <a:off x="5589478" y="4696879"/>
            <a:ext cx="6602522" cy="1727489"/>
          </a:xfrm>
          <a:prstGeom prst="rect">
            <a:avLst/>
          </a:prstGeom>
        </p:spPr>
      </p:pic>
      <p:pic>
        <p:nvPicPr>
          <p:cNvPr id="24" name="그림 23"/>
          <p:cNvPicPr>
            <a:picLocks noChangeAspect="1"/>
          </p:cNvPicPr>
          <p:nvPr/>
        </p:nvPicPr>
        <p:blipFill rotWithShape="1">
          <a:blip r:embed="rId8"/>
          <a:stretch>
            <a:fillRect/>
          </a:stretch>
        </p:blipFill>
        <p:spPr>
          <a:xfrm>
            <a:off x="9019229" y="3526608"/>
            <a:ext cx="1678949" cy="1385133"/>
          </a:xfrm>
          <a:prstGeom prst="rect">
            <a:avLst/>
          </a:prstGeom>
        </p:spPr>
      </p:pic>
      <p:pic>
        <p:nvPicPr>
          <p:cNvPr id="25" name="그림 24"/>
          <p:cNvPicPr>
            <a:picLocks noChangeAspect="1"/>
          </p:cNvPicPr>
          <p:nvPr/>
        </p:nvPicPr>
        <p:blipFill rotWithShape="1">
          <a:blip r:embed="rId9"/>
          <a:stretch>
            <a:fillRect/>
          </a:stretch>
        </p:blipFill>
        <p:spPr>
          <a:xfrm>
            <a:off x="3426485" y="3551599"/>
            <a:ext cx="994623" cy="149193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7A6CA6F6-40D6-D83B-8FF8-40C17AF46C75}"/>
              </a:ext>
            </a:extLst>
          </p:cNvPr>
          <p:cNvSpPr/>
          <p:nvPr/>
        </p:nvSpPr>
        <p:spPr>
          <a:xfrm>
            <a:off x="0" y="0"/>
            <a:ext cx="12192000" cy="6858000"/>
          </a:xfrm>
          <a:prstGeom prst="rect">
            <a:avLst/>
          </a:prstGeom>
          <a:solidFill>
            <a:srgbClr val="ECE6E0"/>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6" name="Picture 2">
            <a:extLst>
              <a:ext uri="{FF2B5EF4-FFF2-40B4-BE49-F238E27FC236}">
                <a16:creationId xmlns:a16="http://schemas.microsoft.com/office/drawing/2014/main" id="{2A1AA977-0C64-8329-EF42-DE57D3A5E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2923" y="5046563"/>
            <a:ext cx="2895524" cy="2700734"/>
          </a:xfrm>
          <a:prstGeom prst="rect">
            <a:avLst/>
          </a:prstGeom>
        </p:spPr>
      </p:pic>
      <p:pic>
        <p:nvPicPr>
          <p:cNvPr id="11" name="Picture 3">
            <a:extLst>
              <a:ext uri="{FF2B5EF4-FFF2-40B4-BE49-F238E27FC236}">
                <a16:creationId xmlns:a16="http://schemas.microsoft.com/office/drawing/2014/main" id="{87534737-7D2C-13C4-5F78-75E5B1281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719047">
            <a:off x="-444137" y="5358105"/>
            <a:ext cx="3087994" cy="1437321"/>
          </a:xfrm>
          <a:prstGeom prst="rect">
            <a:avLst/>
          </a:prstGeom>
        </p:spPr>
      </p:pic>
      <p:sp>
        <p:nvSpPr>
          <p:cNvPr id="5" name="사각형: 둥근 모서리 4">
            <a:extLst>
              <a:ext uri="{FF2B5EF4-FFF2-40B4-BE49-F238E27FC236}">
                <a16:creationId xmlns:a16="http://schemas.microsoft.com/office/drawing/2014/main" id="{E2903913-486D-996C-EC74-6A190479219C}"/>
              </a:ext>
            </a:extLst>
          </p:cNvPr>
          <p:cNvSpPr/>
          <p:nvPr/>
        </p:nvSpPr>
        <p:spPr>
          <a:xfrm>
            <a:off x="931047" y="781235"/>
            <a:ext cx="6323788" cy="5513723"/>
          </a:xfrm>
          <a:prstGeom prst="roundRect">
            <a:avLst>
              <a:gd name="adj" fmla="val 7143"/>
            </a:avLst>
          </a:prstGeom>
          <a:solidFill>
            <a:srgbClr val="4818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8DB8FE8D-B09C-FE74-F6B9-8F7043570E65}"/>
              </a:ext>
            </a:extLst>
          </p:cNvPr>
          <p:cNvGrpSpPr/>
          <p:nvPr/>
        </p:nvGrpSpPr>
        <p:grpSpPr>
          <a:xfrm>
            <a:off x="257968" y="-867896"/>
            <a:ext cx="1918331" cy="702092"/>
            <a:chOff x="257968" y="-867896"/>
            <a:chExt cx="1918331" cy="702092"/>
          </a:xfrm>
        </p:grpSpPr>
        <p:pic>
          <p:nvPicPr>
            <p:cNvPr id="7" name="그림 6">
              <a:extLst>
                <a:ext uri="{FF2B5EF4-FFF2-40B4-BE49-F238E27FC236}">
                  <a16:creationId xmlns:a16="http://schemas.microsoft.com/office/drawing/2014/main" id="{28BEB720-8813-693D-EE28-B0FDBDE7A6B0}"/>
                </a:ext>
              </a:extLst>
            </p:cNvPr>
            <p:cNvPicPr>
              <a:picLocks noChangeAspect="1"/>
            </p:cNvPicPr>
            <p:nvPr/>
          </p:nvPicPr>
          <p:blipFill rotWithShape="1">
            <a:blip r:embed="rId6"/>
            <a:srcRect r="61970" b="67740"/>
            <a:stretch>
              <a:fillRect/>
            </a:stretch>
          </p:blipFill>
          <p:spPr>
            <a:xfrm>
              <a:off x="1512653" y="-867896"/>
              <a:ext cx="663647" cy="666214"/>
            </a:xfrm>
            <a:prstGeom prst="rect">
              <a:avLst/>
            </a:prstGeom>
          </p:spPr>
        </p:pic>
        <p:pic>
          <p:nvPicPr>
            <p:cNvPr id="8" name="그림 7">
              <a:extLst>
                <a:ext uri="{FF2B5EF4-FFF2-40B4-BE49-F238E27FC236}">
                  <a16:creationId xmlns:a16="http://schemas.microsoft.com/office/drawing/2014/main" id="{924C9104-4901-94EF-2966-363330099B74}"/>
                </a:ext>
              </a:extLst>
            </p:cNvPr>
            <p:cNvPicPr>
              <a:picLocks noChangeAspect="1"/>
            </p:cNvPicPr>
            <p:nvPr/>
          </p:nvPicPr>
          <p:blipFill rotWithShape="1">
            <a:blip r:embed="rId7"/>
            <a:srcRect l="4510" r="60310" b="67990"/>
            <a:stretch>
              <a:fillRect/>
            </a:stretch>
          </p:blipFill>
          <p:spPr>
            <a:xfrm>
              <a:off x="879955" y="-824397"/>
              <a:ext cx="619356" cy="658594"/>
            </a:xfrm>
            <a:prstGeom prst="rect">
              <a:avLst/>
            </a:prstGeom>
          </p:spPr>
        </p:pic>
        <p:pic>
          <p:nvPicPr>
            <p:cNvPr id="9" name="그림 8">
              <a:extLst>
                <a:ext uri="{FF2B5EF4-FFF2-40B4-BE49-F238E27FC236}">
                  <a16:creationId xmlns:a16="http://schemas.microsoft.com/office/drawing/2014/main" id="{D3692826-09AC-C641-AE61-AB35C077E0C9}"/>
                </a:ext>
              </a:extLst>
            </p:cNvPr>
            <p:cNvPicPr>
              <a:picLocks noChangeAspect="1"/>
            </p:cNvPicPr>
            <p:nvPr/>
          </p:nvPicPr>
          <p:blipFill rotWithShape="1">
            <a:blip r:embed="rId8"/>
            <a:srcRect l="8650" r="57980" b="68200"/>
            <a:stretch>
              <a:fillRect/>
            </a:stretch>
          </p:blipFill>
          <p:spPr>
            <a:xfrm>
              <a:off x="257968" y="-845751"/>
              <a:ext cx="651123" cy="661612"/>
            </a:xfrm>
            <a:prstGeom prst="rect">
              <a:avLst/>
            </a:prstGeom>
          </p:spPr>
        </p:pic>
      </p:grpSp>
      <p:pic>
        <p:nvPicPr>
          <p:cNvPr id="12" name="Picture 12">
            <a:extLst>
              <a:ext uri="{FF2B5EF4-FFF2-40B4-BE49-F238E27FC236}">
                <a16:creationId xmlns:a16="http://schemas.microsoft.com/office/drawing/2014/main" id="{BB78B1BA-D7C1-D7DA-75ED-173E1A99C7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908102">
            <a:off x="-900470" y="-951007"/>
            <a:ext cx="3663031" cy="3416609"/>
          </a:xfrm>
          <a:prstGeom prst="rect">
            <a:avLst/>
          </a:prstGeom>
        </p:spPr>
      </p:pic>
      <p:pic>
        <p:nvPicPr>
          <p:cNvPr id="13" name="Picture 13">
            <a:extLst>
              <a:ext uri="{FF2B5EF4-FFF2-40B4-BE49-F238E27FC236}">
                <a16:creationId xmlns:a16="http://schemas.microsoft.com/office/drawing/2014/main" id="{F101F2CC-AA2E-D167-9A02-5093213C8A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557304">
            <a:off x="2838424" y="1156590"/>
            <a:ext cx="1878157" cy="706870"/>
          </a:xfrm>
          <a:prstGeom prst="rect">
            <a:avLst/>
          </a:prstGeom>
        </p:spPr>
      </p:pic>
      <p:sp>
        <p:nvSpPr>
          <p:cNvPr id="14" name="TextBox 34">
            <a:extLst>
              <a:ext uri="{FF2B5EF4-FFF2-40B4-BE49-F238E27FC236}">
                <a16:creationId xmlns:a16="http://schemas.microsoft.com/office/drawing/2014/main" id="{0C0ED4FC-6CC3-FD94-E2C0-E782F33FBBE5}"/>
              </a:ext>
            </a:extLst>
          </p:cNvPr>
          <p:cNvSpPr txBox="1"/>
          <p:nvPr/>
        </p:nvSpPr>
        <p:spPr>
          <a:xfrm>
            <a:off x="1437821" y="2306848"/>
            <a:ext cx="4658179" cy="1590179"/>
          </a:xfrm>
          <a:prstGeom prst="rect">
            <a:avLst/>
          </a:prstGeom>
        </p:spPr>
        <p:txBody>
          <a:bodyPr lIns="0" tIns="0" rIns="0" bIns="0" rtlCol="0" anchor="t">
            <a:spAutoFit/>
          </a:bodyPr>
          <a:lstStyle/>
          <a:p>
            <a:pPr>
              <a:lnSpc>
                <a:spcPts val="6233"/>
              </a:lnSpc>
            </a:pPr>
            <a:r>
              <a:rPr lang="en-US" sz="5666" dirty="0">
                <a:solidFill>
                  <a:schemeClr val="bg2"/>
                </a:solidFill>
                <a:latin typeface="KCC-간판체" panose="02000600000000000000" pitchFamily="2" charset="-127"/>
                <a:ea typeface="KCC-간판체" panose="02000600000000000000" pitchFamily="2" charset="-127"/>
              </a:rPr>
              <a:t>CAFE.C </a:t>
            </a:r>
          </a:p>
          <a:p>
            <a:pPr>
              <a:lnSpc>
                <a:spcPts val="6233"/>
              </a:lnSpc>
            </a:pPr>
            <a:r>
              <a:rPr lang="en-US" sz="5666" dirty="0">
                <a:solidFill>
                  <a:schemeClr val="bg2"/>
                </a:solidFill>
                <a:latin typeface="KCC-간판체" panose="02000600000000000000" pitchFamily="2" charset="-127"/>
                <a:ea typeface="KCC-간판체" panose="02000600000000000000" pitchFamily="2" charset="-127"/>
              </a:rPr>
              <a:t>PROJECT</a:t>
            </a:r>
          </a:p>
        </p:txBody>
      </p:sp>
      <p:sp>
        <p:nvSpPr>
          <p:cNvPr id="15" name="TextBox 33">
            <a:extLst>
              <a:ext uri="{FF2B5EF4-FFF2-40B4-BE49-F238E27FC236}">
                <a16:creationId xmlns:a16="http://schemas.microsoft.com/office/drawing/2014/main" id="{CCBAE3CF-226D-89F0-2111-F0D1DD4C2C89}"/>
              </a:ext>
            </a:extLst>
          </p:cNvPr>
          <p:cNvSpPr txBox="1"/>
          <p:nvPr/>
        </p:nvSpPr>
        <p:spPr>
          <a:xfrm>
            <a:off x="1437821" y="4419281"/>
            <a:ext cx="4658179" cy="517962"/>
          </a:xfrm>
          <a:prstGeom prst="rect">
            <a:avLst/>
          </a:prstGeom>
        </p:spPr>
        <p:txBody>
          <a:bodyPr lIns="0" tIns="0" rIns="0" bIns="0" rtlCol="0" anchor="t">
            <a:spAutoFit/>
          </a:bodyPr>
          <a:lstStyle/>
          <a:p>
            <a:pPr>
              <a:lnSpc>
                <a:spcPts val="3169"/>
              </a:lnSpc>
            </a:pPr>
            <a:r>
              <a:rPr lang="ko-KR" altLang="en-US" sz="5670" dirty="0">
                <a:solidFill>
                  <a:schemeClr val="bg2"/>
                </a:solidFill>
                <a:latin typeface="KCC-간판체" panose="02000600000000000000" pitchFamily="2" charset="-127"/>
                <a:ea typeface="KCC-간판체" panose="02000600000000000000" pitchFamily="2" charset="-127"/>
              </a:rPr>
              <a:t>프로젝트 주제</a:t>
            </a:r>
            <a:endParaRPr lang="en-US" sz="5670" dirty="0">
              <a:solidFill>
                <a:schemeClr val="bg2"/>
              </a:solidFill>
              <a:latin typeface="KCC-간판체" panose="02000600000000000000" pitchFamily="2" charset="-127"/>
              <a:ea typeface="KCC-간판체" panose="02000600000000000000" pitchFamily="2" charset="-127"/>
            </a:endParaRPr>
          </a:p>
        </p:txBody>
      </p:sp>
      <p:pic>
        <p:nvPicPr>
          <p:cNvPr id="17" name="Picture 4">
            <a:extLst>
              <a:ext uri="{FF2B5EF4-FFF2-40B4-BE49-F238E27FC236}">
                <a16:creationId xmlns:a16="http://schemas.microsoft.com/office/drawing/2014/main" id="{3E783F86-B50F-F0EB-6FFD-FBDE2E68C3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6247">
            <a:off x="6984880" y="-1091200"/>
            <a:ext cx="2895524" cy="2700734"/>
          </a:xfrm>
          <a:prstGeom prst="rect">
            <a:avLst/>
          </a:prstGeom>
        </p:spPr>
      </p:pic>
      <p:pic>
        <p:nvPicPr>
          <p:cNvPr id="18" name="Picture 10">
            <a:extLst>
              <a:ext uri="{FF2B5EF4-FFF2-40B4-BE49-F238E27FC236}">
                <a16:creationId xmlns:a16="http://schemas.microsoft.com/office/drawing/2014/main" id="{8DCEECB7-EAF9-CC69-B55F-DD7F0093D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69259" y="728266"/>
            <a:ext cx="2895524" cy="2700734"/>
          </a:xfrm>
          <a:prstGeom prst="rect">
            <a:avLst/>
          </a:prstGeom>
        </p:spPr>
      </p:pic>
      <p:pic>
        <p:nvPicPr>
          <p:cNvPr id="19" name="그림 18">
            <a:extLst>
              <a:ext uri="{FF2B5EF4-FFF2-40B4-BE49-F238E27FC236}">
                <a16:creationId xmlns:a16="http://schemas.microsoft.com/office/drawing/2014/main" id="{C2DE880F-4783-376E-C8A1-0B036C25C10C}"/>
              </a:ext>
            </a:extLst>
          </p:cNvPr>
          <p:cNvPicPr>
            <a:picLocks noChangeAspect="1"/>
          </p:cNvPicPr>
          <p:nvPr/>
        </p:nvPicPr>
        <p:blipFill rotWithShape="1">
          <a:blip r:embed="rId13">
            <a:extLst>
              <a:ext uri="{28A0092B-C50C-407E-A947-70E740481C1C}">
                <a14:useLocalDpi xmlns:a14="http://schemas.microsoft.com/office/drawing/2010/main" val="0"/>
              </a:ext>
            </a:extLst>
          </a:blip>
          <a:srcRect l="7178" t="21824" r="84249" b="18203"/>
          <a:stretch/>
        </p:blipFill>
        <p:spPr>
          <a:xfrm rot="7387677">
            <a:off x="6172163" y="-475899"/>
            <a:ext cx="880641" cy="3444330"/>
          </a:xfrm>
          <a:prstGeom prst="rect">
            <a:avLst/>
          </a:prstGeom>
        </p:spPr>
      </p:pic>
      <p:pic>
        <p:nvPicPr>
          <p:cNvPr id="23" name="그림 22">
            <a:extLst>
              <a:ext uri="{FF2B5EF4-FFF2-40B4-BE49-F238E27FC236}">
                <a16:creationId xmlns:a16="http://schemas.microsoft.com/office/drawing/2014/main" id="{8F74EAE1-199A-13C1-08BB-CA3CDDE218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603306">
            <a:off x="5912793" y="1551384"/>
            <a:ext cx="6271338" cy="4012854"/>
          </a:xfrm>
          <a:prstGeom prst="rect">
            <a:avLst/>
          </a:prstGeom>
        </p:spPr>
      </p:pic>
    </p:spTree>
    <p:extLst>
      <p:ext uri="{BB962C8B-B14F-4D97-AF65-F5344CB8AC3E}">
        <p14:creationId xmlns:p14="http://schemas.microsoft.com/office/powerpoint/2010/main" val="17830722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1445</Words>
  <Application>Microsoft Office PowerPoint</Application>
  <PresentationFormat>와이드스크린</PresentationFormat>
  <Paragraphs>372</Paragraphs>
  <Slides>70</Slides>
  <Notes>1</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70</vt:i4>
      </vt:variant>
    </vt:vector>
  </HeadingPairs>
  <TitlesOfParts>
    <vt:vector size="74" baseType="lpstr">
      <vt:lpstr>KCC-간판체</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surpriseye@hanmail.net</dc:creator>
  <cp:lastModifiedBy>JAE EUN YU</cp:lastModifiedBy>
  <cp:revision>292</cp:revision>
  <dcterms:created xsi:type="dcterms:W3CDTF">2023-05-07T13:29:34Z</dcterms:created>
  <dcterms:modified xsi:type="dcterms:W3CDTF">2023-08-11T09:05:59Z</dcterms:modified>
  <cp:version/>
</cp:coreProperties>
</file>